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10600030101010101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1" y="72"/>
      </p:cViewPr>
      <p:guideLst>
        <p:guide orient="horz" pos="15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85c97d039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85c97d039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9cf34afd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9cf34afd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85c97d039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85c97d039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84ec4d2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84ec4d2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9cf34afd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9cf34afd9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85c97d039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85c97d039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9cf34afd9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9cf34afd9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9cf34af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9cf34af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9cf34afd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9cf34afd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9cf34afd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9cf34afd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9cf34afd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9cf34afd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9cf34afd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9cf34afd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9cf34afd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9cf34afd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cf34afd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cf34afd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9cf34afd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9cf34afd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43460" t="16148" r="18383" b="16872"/>
          <a:stretch/>
        </p:blipFill>
        <p:spPr>
          <a:xfrm>
            <a:off x="0" y="0"/>
            <a:ext cx="2929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426775" y="2077275"/>
            <a:ext cx="572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223875" y="2120475"/>
            <a:ext cx="670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3763"/>
                </a:solidFill>
              </a:rPr>
              <a:t>Welcome to Han Chiang </a:t>
            </a:r>
            <a:endParaRPr sz="24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3763"/>
                </a:solidFill>
              </a:rPr>
              <a:t>University College of Communication!</a:t>
            </a:r>
            <a:endParaRPr sz="2400" b="1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440875" y="305400"/>
            <a:ext cx="499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双文凭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Dual Awards</a:t>
            </a:r>
            <a:endParaRPr sz="2800" b="1">
              <a:solidFill>
                <a:srgbClr val="073763"/>
              </a:solidFill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501" y="6"/>
            <a:ext cx="2727501" cy="95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2"/>
          <p:cNvCxnSpPr/>
          <p:nvPr/>
        </p:nvCxnSpPr>
        <p:spPr>
          <a:xfrm>
            <a:off x="479850" y="1612400"/>
            <a:ext cx="81843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" name="Google Shape;176;p22"/>
          <p:cNvGrpSpPr/>
          <p:nvPr/>
        </p:nvGrpSpPr>
        <p:grpSpPr>
          <a:xfrm>
            <a:off x="2378150" y="1612400"/>
            <a:ext cx="4387688" cy="1064926"/>
            <a:chOff x="2608500" y="1571125"/>
            <a:chExt cx="4387688" cy="1064926"/>
          </a:xfrm>
        </p:grpSpPr>
        <p:pic>
          <p:nvPicPr>
            <p:cNvPr id="177" name="Google Shape;177;p22"/>
            <p:cNvPicPr preferRelativeResize="0"/>
            <p:nvPr/>
          </p:nvPicPr>
          <p:blipFill rotWithShape="1">
            <a:blip r:embed="rId4">
              <a:alphaModFix/>
            </a:blip>
            <a:srcRect l="26078" t="25767" r="17767" b="23993"/>
            <a:stretch/>
          </p:blipFill>
          <p:spPr>
            <a:xfrm>
              <a:off x="2608500" y="1571125"/>
              <a:ext cx="991951" cy="1064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22"/>
            <p:cNvSpPr txBox="1"/>
            <p:nvPr/>
          </p:nvSpPr>
          <p:spPr>
            <a:xfrm>
              <a:off x="3395588" y="1779975"/>
              <a:ext cx="3600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两校双学位证书为国际社会认可</a:t>
              </a:r>
              <a:endParaRPr sz="10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Locally and internationally recognised certification from both institutions of USQ and HCUC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179" name="Google Shape;179;p22"/>
          <p:cNvGrpSpPr/>
          <p:nvPr/>
        </p:nvGrpSpPr>
        <p:grpSpPr>
          <a:xfrm>
            <a:off x="288475" y="2585475"/>
            <a:ext cx="4327287" cy="836800"/>
            <a:chOff x="447825" y="2636050"/>
            <a:chExt cx="4327287" cy="836800"/>
          </a:xfrm>
        </p:grpSpPr>
        <p:pic>
          <p:nvPicPr>
            <p:cNvPr id="180" name="Google Shape;180;p22"/>
            <p:cNvPicPr preferRelativeResize="0"/>
            <p:nvPr/>
          </p:nvPicPr>
          <p:blipFill rotWithShape="1">
            <a:blip r:embed="rId5">
              <a:alphaModFix/>
            </a:blip>
            <a:srcRect l="22814" t="28418" r="20192" b="30371"/>
            <a:stretch/>
          </p:blipFill>
          <p:spPr>
            <a:xfrm>
              <a:off x="447825" y="2636050"/>
              <a:ext cx="964400" cy="83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2"/>
            <p:cNvSpPr txBox="1"/>
            <p:nvPr/>
          </p:nvSpPr>
          <p:spPr>
            <a:xfrm>
              <a:off x="1174513" y="2826350"/>
              <a:ext cx="3600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双学位证书为学历增值，有助于提高就业率</a:t>
              </a:r>
              <a:endParaRPr sz="10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Added value to academic qualifications which lead to better employability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182" name="Google Shape;182;p22"/>
          <p:cNvGrpSpPr/>
          <p:nvPr/>
        </p:nvGrpSpPr>
        <p:grpSpPr>
          <a:xfrm>
            <a:off x="4773125" y="2677325"/>
            <a:ext cx="4166099" cy="836800"/>
            <a:chOff x="4877150" y="2737000"/>
            <a:chExt cx="4166099" cy="836800"/>
          </a:xfrm>
        </p:grpSpPr>
        <p:pic>
          <p:nvPicPr>
            <p:cNvPr id="183" name="Google Shape;183;p22"/>
            <p:cNvPicPr preferRelativeResize="0"/>
            <p:nvPr/>
          </p:nvPicPr>
          <p:blipFill rotWithShape="1">
            <a:blip r:embed="rId6">
              <a:alphaModFix/>
            </a:blip>
            <a:srcRect l="19317" t="30654" r="22373" b="31509"/>
            <a:stretch/>
          </p:blipFill>
          <p:spPr>
            <a:xfrm>
              <a:off x="4877150" y="2737000"/>
              <a:ext cx="1074625" cy="83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2"/>
            <p:cNvSpPr txBox="1"/>
            <p:nvPr/>
          </p:nvSpPr>
          <p:spPr>
            <a:xfrm>
              <a:off x="5853349" y="2826350"/>
              <a:ext cx="3189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更多元的技能及拓展的职场关系与管道</a:t>
              </a:r>
              <a:endParaRPr sz="10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Enhanced skills and strong employer links, both local and overseas 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185" name="Google Shape;185;p22"/>
          <p:cNvGrpSpPr/>
          <p:nvPr/>
        </p:nvGrpSpPr>
        <p:grpSpPr>
          <a:xfrm>
            <a:off x="364675" y="3612200"/>
            <a:ext cx="3362896" cy="997475"/>
            <a:chOff x="1451200" y="3943950"/>
            <a:chExt cx="3362896" cy="997475"/>
          </a:xfrm>
        </p:grpSpPr>
        <p:pic>
          <p:nvPicPr>
            <p:cNvPr id="186" name="Google Shape;186;p22"/>
            <p:cNvPicPr preferRelativeResize="0"/>
            <p:nvPr/>
          </p:nvPicPr>
          <p:blipFill rotWithShape="1">
            <a:blip r:embed="rId7">
              <a:alphaModFix/>
            </a:blip>
            <a:srcRect l="24340" t="29660" r="26465" b="29028"/>
            <a:stretch/>
          </p:blipFill>
          <p:spPr>
            <a:xfrm>
              <a:off x="1451200" y="3943950"/>
              <a:ext cx="989901" cy="997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2"/>
            <p:cNvSpPr txBox="1"/>
            <p:nvPr/>
          </p:nvSpPr>
          <p:spPr>
            <a:xfrm>
              <a:off x="2441096" y="4194425"/>
              <a:ext cx="2373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弹性的远程教学（USQ课程）</a:t>
              </a:r>
              <a:endParaRPr sz="10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Flexibility of online learning</a:t>
              </a:r>
              <a:endParaRPr sz="10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(USQ courses)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188" name="Google Shape;188;p22"/>
          <p:cNvGrpSpPr/>
          <p:nvPr/>
        </p:nvGrpSpPr>
        <p:grpSpPr>
          <a:xfrm>
            <a:off x="3193375" y="3587588"/>
            <a:ext cx="3256951" cy="1046701"/>
            <a:chOff x="5786450" y="3943950"/>
            <a:chExt cx="3256951" cy="1046701"/>
          </a:xfrm>
        </p:grpSpPr>
        <p:pic>
          <p:nvPicPr>
            <p:cNvPr id="189" name="Google Shape;189;p22"/>
            <p:cNvPicPr preferRelativeResize="0"/>
            <p:nvPr/>
          </p:nvPicPr>
          <p:blipFill rotWithShape="1">
            <a:blip r:embed="rId8">
              <a:alphaModFix/>
            </a:blip>
            <a:srcRect l="23111" t="34502" r="25769" b="32471"/>
            <a:stretch/>
          </p:blipFill>
          <p:spPr>
            <a:xfrm>
              <a:off x="5786450" y="3943950"/>
              <a:ext cx="1350151" cy="1046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2"/>
            <p:cNvSpPr txBox="1"/>
            <p:nvPr/>
          </p:nvSpPr>
          <p:spPr>
            <a:xfrm>
              <a:off x="6996201" y="4166400"/>
              <a:ext cx="2047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拓展的研究生学习途径</a:t>
              </a:r>
              <a:endParaRPr sz="10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Pathway to future postgraduate studies 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191" name="Google Shape;191;p22"/>
          <p:cNvGrpSpPr/>
          <p:nvPr/>
        </p:nvGrpSpPr>
        <p:grpSpPr>
          <a:xfrm>
            <a:off x="6147270" y="3632163"/>
            <a:ext cx="2863055" cy="957550"/>
            <a:chOff x="6147270" y="3632163"/>
            <a:chExt cx="2863055" cy="957550"/>
          </a:xfrm>
        </p:grpSpPr>
        <p:pic>
          <p:nvPicPr>
            <p:cNvPr id="192" name="Google Shape;192;p22"/>
            <p:cNvPicPr preferRelativeResize="0"/>
            <p:nvPr/>
          </p:nvPicPr>
          <p:blipFill rotWithShape="1">
            <a:blip r:embed="rId9">
              <a:alphaModFix/>
            </a:blip>
            <a:srcRect l="27283" t="28589" r="25464" b="28209"/>
            <a:stretch/>
          </p:blipFill>
          <p:spPr>
            <a:xfrm>
              <a:off x="6147270" y="3632163"/>
              <a:ext cx="1047310" cy="957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2"/>
            <p:cNvSpPr txBox="1"/>
            <p:nvPr/>
          </p:nvSpPr>
          <p:spPr>
            <a:xfrm>
              <a:off x="7120625" y="3864650"/>
              <a:ext cx="1889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允许使用USQ学生网站</a:t>
              </a:r>
              <a:endParaRPr sz="10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Access to USQ Student Portal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486325" y="446425"/>
            <a:ext cx="499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合作大学</a:t>
            </a:r>
            <a:br>
              <a:rPr lang="en" sz="2800" b="1">
                <a:solidFill>
                  <a:srgbClr val="073763"/>
                </a:solidFill>
              </a:rPr>
            </a:br>
            <a:r>
              <a:rPr lang="en" sz="2800" b="1">
                <a:solidFill>
                  <a:srgbClr val="073763"/>
                </a:solidFill>
              </a:rPr>
              <a:t>Partner Universities</a:t>
            </a:r>
            <a:endParaRPr sz="2800" b="1">
              <a:solidFill>
                <a:srgbClr val="073763"/>
              </a:solidFill>
            </a:endParaRPr>
          </a:p>
        </p:txBody>
      </p:sp>
      <p:grpSp>
        <p:nvGrpSpPr>
          <p:cNvPr id="200" name="Google Shape;200;p23"/>
          <p:cNvGrpSpPr/>
          <p:nvPr/>
        </p:nvGrpSpPr>
        <p:grpSpPr>
          <a:xfrm>
            <a:off x="2142788" y="1621640"/>
            <a:ext cx="2265350" cy="764446"/>
            <a:chOff x="2142788" y="1621640"/>
            <a:chExt cx="2265350" cy="764446"/>
          </a:xfrm>
        </p:grpSpPr>
        <p:pic>
          <p:nvPicPr>
            <p:cNvPr id="201" name="Google Shape;201;p23"/>
            <p:cNvPicPr preferRelativeResize="0"/>
            <p:nvPr/>
          </p:nvPicPr>
          <p:blipFill rotWithShape="1">
            <a:blip r:embed="rId4">
              <a:alphaModFix/>
            </a:blip>
            <a:srcRect l="20014" t="27200" r="23969" b="30881"/>
            <a:stretch/>
          </p:blipFill>
          <p:spPr>
            <a:xfrm>
              <a:off x="2142788" y="1621640"/>
              <a:ext cx="1021626" cy="764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23"/>
            <p:cNvSpPr txBox="1"/>
            <p:nvPr/>
          </p:nvSpPr>
          <p:spPr>
            <a:xfrm>
              <a:off x="3043138" y="1818738"/>
              <a:ext cx="136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中国</a:t>
              </a:r>
              <a:br>
                <a:rPr lang="en" sz="1000" b="1">
                  <a:solidFill>
                    <a:srgbClr val="073763"/>
                  </a:solidFill>
                </a:rPr>
              </a:br>
              <a:r>
                <a:rPr lang="en" sz="1000" b="1">
                  <a:solidFill>
                    <a:srgbClr val="073763"/>
                  </a:solidFill>
                </a:rPr>
                <a:t>CHINA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203" name="Google Shape;203;p23"/>
          <p:cNvGrpSpPr/>
          <p:nvPr/>
        </p:nvGrpSpPr>
        <p:grpSpPr>
          <a:xfrm>
            <a:off x="4834750" y="1559999"/>
            <a:ext cx="2266325" cy="887728"/>
            <a:chOff x="4834750" y="1559999"/>
            <a:chExt cx="2266325" cy="887728"/>
          </a:xfrm>
        </p:grpSpPr>
        <p:pic>
          <p:nvPicPr>
            <p:cNvPr id="204" name="Google Shape;204;p23"/>
            <p:cNvPicPr preferRelativeResize="0"/>
            <p:nvPr/>
          </p:nvPicPr>
          <p:blipFill rotWithShape="1">
            <a:blip r:embed="rId5">
              <a:alphaModFix/>
            </a:blip>
            <a:srcRect l="23058" t="25468" r="23267" b="27893"/>
            <a:stretch/>
          </p:blipFill>
          <p:spPr>
            <a:xfrm>
              <a:off x="4834750" y="1559999"/>
              <a:ext cx="1021626" cy="887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3"/>
            <p:cNvSpPr txBox="1"/>
            <p:nvPr/>
          </p:nvSpPr>
          <p:spPr>
            <a:xfrm>
              <a:off x="5736075" y="1792350"/>
              <a:ext cx="136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73763"/>
                  </a:solidFill>
                </a:rPr>
                <a:t>台湾</a:t>
              </a:r>
              <a:br>
                <a:rPr lang="en" sz="1000" b="1">
                  <a:solidFill>
                    <a:srgbClr val="073763"/>
                  </a:solidFill>
                </a:rPr>
              </a:br>
              <a:r>
                <a:rPr lang="en" sz="1000" b="1">
                  <a:solidFill>
                    <a:srgbClr val="073763"/>
                  </a:solidFill>
                </a:rPr>
                <a:t>TAIWAN</a:t>
              </a:r>
              <a:endParaRPr sz="1000" b="1">
                <a:solidFill>
                  <a:srgbClr val="073763"/>
                </a:solidFill>
              </a:endParaRPr>
            </a:p>
          </p:txBody>
        </p:sp>
      </p:grpSp>
      <p:pic>
        <p:nvPicPr>
          <p:cNvPr id="206" name="Google Shape;206;p23"/>
          <p:cNvPicPr preferRelativeResize="0"/>
          <p:nvPr/>
        </p:nvPicPr>
        <p:blipFill rotWithShape="1">
          <a:blip r:embed="rId6">
            <a:alphaModFix/>
          </a:blip>
          <a:srcRect l="26719" t="29998" r="27480" b="31099"/>
          <a:stretch/>
        </p:blipFill>
        <p:spPr>
          <a:xfrm>
            <a:off x="831345" y="2652362"/>
            <a:ext cx="899934" cy="7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1666125" y="2835400"/>
            <a:ext cx="136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澳大利亚</a:t>
            </a:r>
            <a:br>
              <a:rPr lang="en" sz="1000" b="1">
                <a:solidFill>
                  <a:srgbClr val="073763"/>
                </a:solidFill>
              </a:rPr>
            </a:br>
            <a:r>
              <a:rPr lang="en" sz="1000" b="1">
                <a:solidFill>
                  <a:srgbClr val="073763"/>
                </a:solidFill>
              </a:rPr>
              <a:t>AUSTRALIA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7">
            <a:alphaModFix/>
          </a:blip>
          <a:srcRect l="26255" t="27999" r="24761" b="28717"/>
          <a:stretch/>
        </p:blipFill>
        <p:spPr>
          <a:xfrm>
            <a:off x="3660613" y="2636961"/>
            <a:ext cx="899926" cy="79520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4460250" y="2788250"/>
            <a:ext cx="207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香港</a:t>
            </a:r>
            <a:br>
              <a:rPr lang="en" sz="1000" b="1">
                <a:solidFill>
                  <a:srgbClr val="073763"/>
                </a:solidFill>
              </a:rPr>
            </a:br>
            <a:r>
              <a:rPr lang="en" sz="1000" b="1">
                <a:solidFill>
                  <a:srgbClr val="073763"/>
                </a:solidFill>
              </a:rPr>
              <a:t>HONG KONG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 rotWithShape="1">
          <a:blip r:embed="rId8">
            <a:alphaModFix/>
          </a:blip>
          <a:srcRect l="24235" t="31906" r="26782" b="26807"/>
          <a:stretch/>
        </p:blipFill>
        <p:spPr>
          <a:xfrm>
            <a:off x="6439175" y="2702447"/>
            <a:ext cx="899926" cy="7585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/>
          <p:nvPr/>
        </p:nvSpPr>
        <p:spPr>
          <a:xfrm>
            <a:off x="7299400" y="2788263"/>
            <a:ext cx="207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英国</a:t>
            </a:r>
            <a:br>
              <a:rPr lang="en" sz="1000" b="1">
                <a:solidFill>
                  <a:srgbClr val="073763"/>
                </a:solidFill>
              </a:rPr>
            </a:br>
            <a:r>
              <a:rPr lang="en" sz="1000" b="1">
                <a:solidFill>
                  <a:srgbClr val="073763"/>
                </a:solidFill>
              </a:rPr>
              <a:t>UNITED KINGDOM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9">
            <a:alphaModFix/>
          </a:blip>
          <a:srcRect l="24457" t="29208" r="23900" b="31192"/>
          <a:stretch/>
        </p:blipFill>
        <p:spPr>
          <a:xfrm>
            <a:off x="2142795" y="3727925"/>
            <a:ext cx="1037135" cy="79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3043138" y="3879238"/>
            <a:ext cx="136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澳门</a:t>
            </a:r>
            <a:br>
              <a:rPr lang="en" sz="1000" b="1">
                <a:solidFill>
                  <a:srgbClr val="073763"/>
                </a:solidFill>
              </a:rPr>
            </a:br>
            <a:r>
              <a:rPr lang="en" sz="1000" b="1">
                <a:solidFill>
                  <a:srgbClr val="073763"/>
                </a:solidFill>
              </a:rPr>
              <a:t>MACAU</a:t>
            </a:r>
            <a:endParaRPr sz="1000" b="1">
              <a:solidFill>
                <a:srgbClr val="073763"/>
              </a:solidFill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5853463" y="3879250"/>
            <a:ext cx="136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韩国</a:t>
            </a:r>
            <a:br>
              <a:rPr lang="en" sz="1000" b="1">
                <a:solidFill>
                  <a:srgbClr val="073763"/>
                </a:solidFill>
              </a:rPr>
            </a:br>
            <a:r>
              <a:rPr lang="en" sz="1000" b="1">
                <a:solidFill>
                  <a:srgbClr val="073763"/>
                </a:solidFill>
              </a:rPr>
              <a:t>KOREA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10">
            <a:alphaModFix/>
          </a:blip>
          <a:srcRect l="27273" t="29208" r="25467" b="31192"/>
          <a:stretch/>
        </p:blipFill>
        <p:spPr>
          <a:xfrm>
            <a:off x="5017850" y="3748528"/>
            <a:ext cx="899926" cy="7540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3"/>
          <p:cNvCxnSpPr/>
          <p:nvPr/>
        </p:nvCxnSpPr>
        <p:spPr>
          <a:xfrm>
            <a:off x="479850" y="1612400"/>
            <a:ext cx="81843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24"/>
          <p:cNvCxnSpPr/>
          <p:nvPr/>
        </p:nvCxnSpPr>
        <p:spPr>
          <a:xfrm>
            <a:off x="479850" y="1612400"/>
            <a:ext cx="81843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2" name="Google Shape;2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/>
        </p:nvSpPr>
        <p:spPr>
          <a:xfrm>
            <a:off x="479850" y="438275"/>
            <a:ext cx="358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奖学金</a:t>
            </a:r>
            <a:br>
              <a:rPr lang="en" sz="2800" b="1">
                <a:solidFill>
                  <a:srgbClr val="073763"/>
                </a:solidFill>
              </a:rPr>
            </a:br>
            <a:r>
              <a:rPr lang="en" sz="2800" b="1">
                <a:solidFill>
                  <a:srgbClr val="073763"/>
                </a:solidFill>
              </a:rPr>
              <a:t>Financial Aid</a:t>
            </a:r>
            <a:endParaRPr sz="2800" b="1">
              <a:solidFill>
                <a:srgbClr val="073763"/>
              </a:solidFill>
            </a:endParaRPr>
          </a:p>
        </p:txBody>
      </p:sp>
      <p:grpSp>
        <p:nvGrpSpPr>
          <p:cNvPr id="224" name="Google Shape;224;p24"/>
          <p:cNvGrpSpPr/>
          <p:nvPr/>
        </p:nvGrpSpPr>
        <p:grpSpPr>
          <a:xfrm>
            <a:off x="593750" y="1647188"/>
            <a:ext cx="2772901" cy="1120551"/>
            <a:chOff x="898850" y="2590125"/>
            <a:chExt cx="2772901" cy="1120551"/>
          </a:xfrm>
        </p:grpSpPr>
        <p:pic>
          <p:nvPicPr>
            <p:cNvPr id="225" name="Google Shape;225;p24"/>
            <p:cNvPicPr preferRelativeResize="0"/>
            <p:nvPr/>
          </p:nvPicPr>
          <p:blipFill rotWithShape="1">
            <a:blip r:embed="rId4">
              <a:alphaModFix/>
            </a:blip>
            <a:srcRect l="23333" t="20548" r="18302" b="15875"/>
            <a:stretch/>
          </p:blipFill>
          <p:spPr>
            <a:xfrm>
              <a:off x="898850" y="2590125"/>
              <a:ext cx="1028700" cy="112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4"/>
            <p:cNvSpPr txBox="1"/>
            <p:nvPr/>
          </p:nvSpPr>
          <p:spPr>
            <a:xfrm>
              <a:off x="1723851" y="2848863"/>
              <a:ext cx="19479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奖学金与助学金</a:t>
              </a:r>
              <a:br>
                <a:rPr lang="en" sz="1200" b="1">
                  <a:solidFill>
                    <a:srgbClr val="073763"/>
                  </a:solidFill>
                </a:rPr>
              </a:br>
              <a:r>
                <a:rPr lang="en" sz="1200" b="1">
                  <a:solidFill>
                    <a:srgbClr val="073763"/>
                  </a:solidFill>
                </a:rPr>
                <a:t>Scholarship &amp; Bursary</a:t>
              </a:r>
              <a:endParaRPr sz="12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227" name="Google Shape;227;p24"/>
          <p:cNvGrpSpPr/>
          <p:nvPr/>
        </p:nvGrpSpPr>
        <p:grpSpPr>
          <a:xfrm>
            <a:off x="3442400" y="1740125"/>
            <a:ext cx="2552776" cy="934675"/>
            <a:chOff x="4811575" y="2681975"/>
            <a:chExt cx="2552776" cy="934675"/>
          </a:xfrm>
        </p:grpSpPr>
        <p:pic>
          <p:nvPicPr>
            <p:cNvPr id="228" name="Google Shape;228;p24"/>
            <p:cNvPicPr preferRelativeResize="0"/>
            <p:nvPr/>
          </p:nvPicPr>
          <p:blipFill rotWithShape="1">
            <a:blip r:embed="rId5">
              <a:alphaModFix/>
            </a:blip>
            <a:srcRect l="23871" t="25757" r="25056" b="21212"/>
            <a:stretch/>
          </p:blipFill>
          <p:spPr>
            <a:xfrm>
              <a:off x="4811575" y="2681975"/>
              <a:ext cx="900126" cy="93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4"/>
            <p:cNvSpPr txBox="1"/>
            <p:nvPr/>
          </p:nvSpPr>
          <p:spPr>
            <a:xfrm>
              <a:off x="5594051" y="2937950"/>
              <a:ext cx="1770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回扣与促销</a:t>
              </a:r>
              <a:br>
                <a:rPr lang="en" sz="1200" b="1">
                  <a:solidFill>
                    <a:srgbClr val="073763"/>
                  </a:solidFill>
                </a:rPr>
              </a:br>
              <a:r>
                <a:rPr lang="en" sz="1200" b="1">
                  <a:solidFill>
                    <a:srgbClr val="073763"/>
                  </a:solidFill>
                </a:rPr>
                <a:t>Rebate &amp; Promotion</a:t>
              </a:r>
              <a:endParaRPr sz="12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230" name="Google Shape;230;p24"/>
          <p:cNvGrpSpPr/>
          <p:nvPr/>
        </p:nvGrpSpPr>
        <p:grpSpPr>
          <a:xfrm>
            <a:off x="6070927" y="1647200"/>
            <a:ext cx="2936527" cy="934675"/>
            <a:chOff x="6109427" y="1739825"/>
            <a:chExt cx="2936527" cy="934675"/>
          </a:xfrm>
        </p:grpSpPr>
        <p:pic>
          <p:nvPicPr>
            <p:cNvPr id="231" name="Google Shape;231;p24"/>
            <p:cNvPicPr preferRelativeResize="0"/>
            <p:nvPr/>
          </p:nvPicPr>
          <p:blipFill rotWithShape="1">
            <a:blip r:embed="rId6">
              <a:alphaModFix/>
            </a:blip>
            <a:srcRect l="23889" t="29852" r="26598" b="27628"/>
            <a:stretch/>
          </p:blipFill>
          <p:spPr>
            <a:xfrm>
              <a:off x="6109427" y="1739825"/>
              <a:ext cx="1088445" cy="93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24"/>
            <p:cNvSpPr txBox="1"/>
            <p:nvPr/>
          </p:nvSpPr>
          <p:spPr>
            <a:xfrm>
              <a:off x="7132854" y="2099250"/>
              <a:ext cx="1913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配套促销</a:t>
              </a:r>
              <a:br>
                <a:rPr lang="en" sz="1200" b="1">
                  <a:solidFill>
                    <a:srgbClr val="073763"/>
                  </a:solidFill>
                </a:rPr>
              </a:br>
              <a:r>
                <a:rPr lang="en" sz="1200" b="1">
                  <a:solidFill>
                    <a:srgbClr val="073763"/>
                  </a:solidFill>
                </a:rPr>
                <a:t>Package Rebate </a:t>
              </a:r>
              <a:endParaRPr sz="1200" b="1">
                <a:solidFill>
                  <a:srgbClr val="073763"/>
                </a:solidFill>
              </a:endParaRPr>
            </a:p>
          </p:txBody>
        </p:sp>
      </p:grpSp>
      <p:grpSp>
        <p:nvGrpSpPr>
          <p:cNvPr id="233" name="Google Shape;233;p24"/>
          <p:cNvGrpSpPr/>
          <p:nvPr/>
        </p:nvGrpSpPr>
        <p:grpSpPr>
          <a:xfrm>
            <a:off x="880300" y="2831988"/>
            <a:ext cx="4224659" cy="821249"/>
            <a:chOff x="1383250" y="2987788"/>
            <a:chExt cx="4224659" cy="821249"/>
          </a:xfrm>
        </p:grpSpPr>
        <p:sp>
          <p:nvSpPr>
            <p:cNvPr id="234" name="Google Shape;234;p24"/>
            <p:cNvSpPr txBox="1"/>
            <p:nvPr/>
          </p:nvSpPr>
          <p:spPr>
            <a:xfrm>
              <a:off x="2180709" y="3070137"/>
              <a:ext cx="342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国家高等教育基金</a:t>
              </a:r>
              <a:endParaRPr sz="12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Perbadanan Tabung Pendidikan Tinggi Nasional (PTPTN)</a:t>
              </a:r>
              <a:endParaRPr sz="1200" b="1">
                <a:solidFill>
                  <a:srgbClr val="073763"/>
                </a:solidFill>
              </a:endParaRPr>
            </a:p>
          </p:txBody>
        </p:sp>
        <p:pic>
          <p:nvPicPr>
            <p:cNvPr id="235" name="Google Shape;235;p24"/>
            <p:cNvPicPr preferRelativeResize="0"/>
            <p:nvPr/>
          </p:nvPicPr>
          <p:blipFill rotWithShape="1">
            <a:blip r:embed="rId7">
              <a:alphaModFix/>
            </a:blip>
            <a:srcRect l="24647" t="28017" r="26428" b="26075"/>
            <a:stretch/>
          </p:blipFill>
          <p:spPr>
            <a:xfrm>
              <a:off x="1383250" y="2987788"/>
              <a:ext cx="861750" cy="808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24"/>
          <p:cNvGrpSpPr/>
          <p:nvPr/>
        </p:nvGrpSpPr>
        <p:grpSpPr>
          <a:xfrm>
            <a:off x="4922475" y="2817275"/>
            <a:ext cx="3931225" cy="850675"/>
            <a:chOff x="5519975" y="2860375"/>
            <a:chExt cx="3931225" cy="850675"/>
          </a:xfrm>
        </p:grpSpPr>
        <p:pic>
          <p:nvPicPr>
            <p:cNvPr id="237" name="Google Shape;237;p24"/>
            <p:cNvPicPr preferRelativeResize="0"/>
            <p:nvPr/>
          </p:nvPicPr>
          <p:blipFill rotWithShape="1">
            <a:blip r:embed="rId8">
              <a:alphaModFix/>
            </a:blip>
            <a:srcRect l="23488" t="25043" r="22909" b="26118"/>
            <a:stretch/>
          </p:blipFill>
          <p:spPr>
            <a:xfrm>
              <a:off x="5519975" y="2860375"/>
              <a:ext cx="933675" cy="850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24"/>
            <p:cNvSpPr txBox="1"/>
            <p:nvPr/>
          </p:nvSpPr>
          <p:spPr>
            <a:xfrm>
              <a:off x="6371700" y="3070125"/>
              <a:ext cx="3079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雇员公积金</a:t>
              </a:r>
              <a:endParaRPr sz="12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Employees Provident Fund (EPF)</a:t>
              </a:r>
              <a:endParaRPr sz="1200" b="1">
                <a:solidFill>
                  <a:srgbClr val="073763"/>
                </a:solidFill>
              </a:endParaRPr>
            </a:p>
          </p:txBody>
        </p:sp>
      </p:grpSp>
      <p:sp>
        <p:nvSpPr>
          <p:cNvPr id="239" name="Google Shape;239;p24"/>
          <p:cNvSpPr txBox="1"/>
          <p:nvPr/>
        </p:nvSpPr>
        <p:spPr>
          <a:xfrm>
            <a:off x="0" y="4835700"/>
            <a:ext cx="529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073763"/>
                </a:solidFill>
              </a:rPr>
              <a:t>*Term &amp; Condition Applies</a:t>
            </a:r>
            <a:endParaRPr sz="800" i="1">
              <a:solidFill>
                <a:srgbClr val="073763"/>
              </a:solidFill>
            </a:endParaRPr>
          </a:p>
        </p:txBody>
      </p:sp>
      <p:grpSp>
        <p:nvGrpSpPr>
          <p:cNvPr id="240" name="Google Shape;240;p24"/>
          <p:cNvGrpSpPr/>
          <p:nvPr/>
        </p:nvGrpSpPr>
        <p:grpSpPr>
          <a:xfrm>
            <a:off x="2456069" y="3744138"/>
            <a:ext cx="4525431" cy="1046699"/>
            <a:chOff x="3276744" y="3591738"/>
            <a:chExt cx="4525431" cy="1046699"/>
          </a:xfrm>
        </p:grpSpPr>
        <p:pic>
          <p:nvPicPr>
            <p:cNvPr id="241" name="Google Shape;241;p24"/>
            <p:cNvPicPr preferRelativeResize="0"/>
            <p:nvPr/>
          </p:nvPicPr>
          <p:blipFill rotWithShape="1">
            <a:blip r:embed="rId9">
              <a:alphaModFix/>
            </a:blip>
            <a:srcRect l="25651" t="26856" r="28163" b="25727"/>
            <a:stretch/>
          </p:blipFill>
          <p:spPr>
            <a:xfrm>
              <a:off x="3276744" y="3591738"/>
              <a:ext cx="1019511" cy="1046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4"/>
            <p:cNvSpPr txBox="1"/>
            <p:nvPr/>
          </p:nvSpPr>
          <p:spPr>
            <a:xfrm>
              <a:off x="4256475" y="3929325"/>
              <a:ext cx="354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槟州高等教育学院学生协助</a:t>
              </a:r>
              <a:endParaRPr sz="12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Bantuan Pendaftaran Pelajar ke IPTA (i-Bita)</a:t>
              </a:r>
              <a:endParaRPr sz="1200" b="1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/>
          <p:nvPr/>
        </p:nvSpPr>
        <p:spPr>
          <a:xfrm>
            <a:off x="572175" y="456650"/>
            <a:ext cx="8201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怎样联系我们</a:t>
            </a:r>
            <a:br>
              <a:rPr lang="en" sz="2800" b="1">
                <a:solidFill>
                  <a:srgbClr val="073763"/>
                </a:solidFill>
              </a:rPr>
            </a:br>
            <a:r>
              <a:rPr lang="en" sz="2800" b="1">
                <a:solidFill>
                  <a:srgbClr val="073763"/>
                </a:solidFill>
              </a:rPr>
              <a:t>Ways to Reach Us </a:t>
            </a:r>
            <a:endParaRPr sz="2800" b="1">
              <a:solidFill>
                <a:srgbClr val="073763"/>
              </a:solidFill>
            </a:endParaRPr>
          </a:p>
        </p:txBody>
      </p:sp>
      <p:pic>
        <p:nvPicPr>
          <p:cNvPr id="249" name="Google Shape;249;p25"/>
          <p:cNvPicPr preferRelativeResize="0"/>
          <p:nvPr/>
        </p:nvPicPr>
        <p:blipFill rotWithShape="1">
          <a:blip r:embed="rId4">
            <a:alphaModFix/>
          </a:blip>
          <a:srcRect l="21108" t="15727" r="19681" b="18929"/>
          <a:stretch/>
        </p:blipFill>
        <p:spPr>
          <a:xfrm>
            <a:off x="641001" y="1548225"/>
            <a:ext cx="1178299" cy="13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5"/>
          <p:cNvSpPr txBox="1"/>
          <p:nvPr/>
        </p:nvSpPr>
        <p:spPr>
          <a:xfrm>
            <a:off x="1663413" y="2014750"/>
            <a:ext cx="198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73763"/>
                </a:solidFill>
              </a:rPr>
              <a:t>参观校园</a:t>
            </a:r>
            <a:br>
              <a:rPr lang="en" sz="1200" b="1">
                <a:solidFill>
                  <a:srgbClr val="073763"/>
                </a:solidFill>
              </a:rPr>
            </a:br>
            <a:r>
              <a:rPr lang="en" sz="1200" b="1">
                <a:solidFill>
                  <a:srgbClr val="073763"/>
                </a:solidFill>
              </a:rPr>
              <a:t>Visit Our Campus</a:t>
            </a:r>
            <a:endParaRPr sz="1200" b="1">
              <a:solidFill>
                <a:srgbClr val="073763"/>
              </a:solidFill>
            </a:endParaRPr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5">
            <a:alphaModFix/>
          </a:blip>
          <a:srcRect l="22263" t="20831" r="18526" b="19937"/>
          <a:stretch/>
        </p:blipFill>
        <p:spPr>
          <a:xfrm>
            <a:off x="4749651" y="1649774"/>
            <a:ext cx="1178299" cy="11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5748463" y="2014738"/>
            <a:ext cx="3051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73763"/>
                </a:solidFill>
              </a:rPr>
              <a:t>线上咨询</a:t>
            </a:r>
            <a:br>
              <a:rPr lang="en" sz="1200" b="1">
                <a:solidFill>
                  <a:srgbClr val="073763"/>
                </a:solidFill>
              </a:rPr>
            </a:br>
            <a:r>
              <a:rPr lang="en" sz="1200" b="1">
                <a:solidFill>
                  <a:srgbClr val="073763"/>
                </a:solidFill>
              </a:rPr>
              <a:t>Join Our Virtual Consultation</a:t>
            </a:r>
            <a:endParaRPr sz="1200" b="1">
              <a:solidFill>
                <a:srgbClr val="073763"/>
              </a:solidFill>
            </a:endParaRPr>
          </a:p>
        </p:txBody>
      </p:sp>
      <p:grpSp>
        <p:nvGrpSpPr>
          <p:cNvPr id="253" name="Google Shape;253;p25"/>
          <p:cNvGrpSpPr/>
          <p:nvPr/>
        </p:nvGrpSpPr>
        <p:grpSpPr>
          <a:xfrm>
            <a:off x="723649" y="2870337"/>
            <a:ext cx="3869455" cy="1178750"/>
            <a:chOff x="723649" y="2946537"/>
            <a:chExt cx="3869455" cy="1178750"/>
          </a:xfrm>
        </p:grpSpPr>
        <p:sp>
          <p:nvSpPr>
            <p:cNvPr id="254" name="Google Shape;254;p25"/>
            <p:cNvSpPr txBox="1"/>
            <p:nvPr/>
          </p:nvSpPr>
          <p:spPr>
            <a:xfrm>
              <a:off x="1673803" y="3217313"/>
              <a:ext cx="29193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游览韩大官方网站</a:t>
              </a:r>
              <a:br>
                <a:rPr lang="en" sz="1200" b="1">
                  <a:solidFill>
                    <a:srgbClr val="073763"/>
                  </a:solidFill>
                </a:rPr>
              </a:br>
              <a:r>
                <a:rPr lang="en" sz="1200" b="1">
                  <a:solidFill>
                    <a:srgbClr val="073763"/>
                  </a:solidFill>
                </a:rPr>
                <a:t>Visit HCUC Official Website</a:t>
              </a:r>
              <a:endParaRPr sz="1200" b="1">
                <a:solidFill>
                  <a:srgbClr val="073763"/>
                </a:solidFill>
              </a:endParaRPr>
            </a:p>
          </p:txBody>
        </p:sp>
        <p:pic>
          <p:nvPicPr>
            <p:cNvPr id="255" name="Google Shape;255;p25"/>
            <p:cNvPicPr preferRelativeResize="0"/>
            <p:nvPr/>
          </p:nvPicPr>
          <p:blipFill rotWithShape="1">
            <a:blip r:embed="rId6">
              <a:alphaModFix/>
            </a:blip>
            <a:srcRect l="24004" t="21040" r="31755" b="27148"/>
            <a:stretch/>
          </p:blipFill>
          <p:spPr>
            <a:xfrm>
              <a:off x="723648" y="2946537"/>
              <a:ext cx="1006525" cy="1178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Google Shape;256;p25"/>
          <p:cNvGrpSpPr/>
          <p:nvPr/>
        </p:nvGrpSpPr>
        <p:grpSpPr>
          <a:xfrm>
            <a:off x="4856460" y="2860138"/>
            <a:ext cx="4275649" cy="1046701"/>
            <a:chOff x="4868360" y="2993613"/>
            <a:chExt cx="4275649" cy="1046701"/>
          </a:xfrm>
        </p:grpSpPr>
        <p:sp>
          <p:nvSpPr>
            <p:cNvPr id="257" name="Google Shape;257;p25"/>
            <p:cNvSpPr txBox="1"/>
            <p:nvPr/>
          </p:nvSpPr>
          <p:spPr>
            <a:xfrm>
              <a:off x="5716809" y="3376574"/>
              <a:ext cx="3427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通过社交媒体与我们联系</a:t>
              </a:r>
              <a:endParaRPr sz="12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Contact Us via Social Media </a:t>
              </a:r>
              <a:endParaRPr sz="1200" b="1">
                <a:solidFill>
                  <a:srgbClr val="073763"/>
                </a:solidFill>
              </a:endParaRPr>
            </a:p>
          </p:txBody>
        </p:sp>
        <p:pic>
          <p:nvPicPr>
            <p:cNvPr id="258" name="Google Shape;258;p25"/>
            <p:cNvPicPr preferRelativeResize="0"/>
            <p:nvPr/>
          </p:nvPicPr>
          <p:blipFill rotWithShape="1">
            <a:blip r:embed="rId7">
              <a:alphaModFix/>
            </a:blip>
            <a:srcRect l="27445" t="22709" r="24546" b="25323"/>
            <a:stretch/>
          </p:blipFill>
          <p:spPr>
            <a:xfrm>
              <a:off x="4868360" y="2993613"/>
              <a:ext cx="966981" cy="1046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25"/>
          <p:cNvGrpSpPr/>
          <p:nvPr/>
        </p:nvGrpSpPr>
        <p:grpSpPr>
          <a:xfrm>
            <a:off x="876045" y="4096175"/>
            <a:ext cx="4124777" cy="732299"/>
            <a:chOff x="2940682" y="4172375"/>
            <a:chExt cx="4124777" cy="732299"/>
          </a:xfrm>
        </p:grpSpPr>
        <p:pic>
          <p:nvPicPr>
            <p:cNvPr id="260" name="Google Shape;260;p25"/>
            <p:cNvPicPr preferRelativeResize="0"/>
            <p:nvPr/>
          </p:nvPicPr>
          <p:blipFill rotWithShape="1">
            <a:blip r:embed="rId8">
              <a:alphaModFix/>
            </a:blip>
            <a:srcRect l="29684" t="27322" r="27738" b="28927"/>
            <a:stretch/>
          </p:blipFill>
          <p:spPr>
            <a:xfrm>
              <a:off x="2940682" y="4172375"/>
              <a:ext cx="712635" cy="73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5"/>
            <p:cNvSpPr txBox="1"/>
            <p:nvPr/>
          </p:nvSpPr>
          <p:spPr>
            <a:xfrm>
              <a:off x="3638259" y="4350574"/>
              <a:ext cx="3427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致电或WhatsApp与我们联系</a:t>
              </a:r>
              <a:endParaRPr sz="1200" b="1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73763"/>
                  </a:solidFill>
                </a:rPr>
                <a:t>Call or WhatsApp Us</a:t>
              </a:r>
              <a:endParaRPr sz="1200" b="1">
                <a:solidFill>
                  <a:srgbClr val="073763"/>
                </a:solidFill>
              </a:endParaRPr>
            </a:p>
          </p:txBody>
        </p:sp>
      </p:grpSp>
      <p:pic>
        <p:nvPicPr>
          <p:cNvPr id="262" name="Google Shape;262;p25"/>
          <p:cNvPicPr preferRelativeResize="0"/>
          <p:nvPr/>
        </p:nvPicPr>
        <p:blipFill rotWithShape="1">
          <a:blip r:embed="rId9">
            <a:alphaModFix/>
          </a:blip>
          <a:srcRect l="23431" t="31707" r="22490" b="27050"/>
          <a:stretch/>
        </p:blipFill>
        <p:spPr>
          <a:xfrm>
            <a:off x="4797588" y="4096177"/>
            <a:ext cx="1082400" cy="91444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5"/>
          <p:cNvSpPr txBox="1"/>
          <p:nvPr/>
        </p:nvSpPr>
        <p:spPr>
          <a:xfrm>
            <a:off x="5748480" y="4321149"/>
            <a:ext cx="108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73763"/>
                </a:solidFill>
              </a:rPr>
              <a:t>邮件</a:t>
            </a:r>
            <a:endParaRPr sz="12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73763"/>
                </a:solidFill>
              </a:rPr>
              <a:t>Email</a:t>
            </a:r>
            <a:endParaRPr sz="1200" b="1">
              <a:solidFill>
                <a:srgbClr val="073763"/>
              </a:solidFill>
            </a:endParaRPr>
          </a:p>
        </p:txBody>
      </p:sp>
      <p:cxnSp>
        <p:nvCxnSpPr>
          <p:cNvPr id="264" name="Google Shape;264;p25"/>
          <p:cNvCxnSpPr/>
          <p:nvPr/>
        </p:nvCxnSpPr>
        <p:spPr>
          <a:xfrm>
            <a:off x="479850" y="1612400"/>
            <a:ext cx="81843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26"/>
          <p:cNvCxnSpPr/>
          <p:nvPr/>
        </p:nvCxnSpPr>
        <p:spPr>
          <a:xfrm>
            <a:off x="479850" y="1612400"/>
            <a:ext cx="81843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6"/>
          <p:cNvSpPr txBox="1"/>
          <p:nvPr/>
        </p:nvSpPr>
        <p:spPr>
          <a:xfrm>
            <a:off x="479850" y="3811150"/>
            <a:ext cx="5200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课程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Programmes Offered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广播媒体制作文凭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Broadcast Media Production 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电脑平面设计文凭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Computer Graphic</a:t>
            </a:r>
            <a:endParaRPr sz="800">
              <a:solidFill>
                <a:srgbClr val="073763"/>
              </a:solidFill>
            </a:endParaRPr>
          </a:p>
        </p:txBody>
      </p:sp>
      <p:pic>
        <p:nvPicPr>
          <p:cNvPr id="271" name="Google Shape;2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801" y="10"/>
            <a:ext cx="2157199" cy="75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725" y="1924413"/>
            <a:ext cx="938851" cy="11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9400" y="1924406"/>
            <a:ext cx="938851" cy="112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7125" y="1643663"/>
            <a:ext cx="1406749" cy="16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6"/>
          <p:cNvSpPr txBox="1"/>
          <p:nvPr/>
        </p:nvSpPr>
        <p:spPr>
          <a:xfrm>
            <a:off x="128450" y="2990063"/>
            <a:ext cx="306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英国文凭</a:t>
            </a:r>
            <a:br>
              <a:rPr lang="en" b="1">
                <a:solidFill>
                  <a:srgbClr val="073763"/>
                </a:solidFill>
              </a:rPr>
            </a:br>
            <a:r>
              <a:rPr lang="en" b="1">
                <a:solidFill>
                  <a:srgbClr val="073763"/>
                </a:solidFill>
              </a:rPr>
              <a:t>UK Diploma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3121175" y="2882213"/>
            <a:ext cx="2775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小班制教学</a:t>
            </a:r>
            <a:br>
              <a:rPr lang="en" b="1">
                <a:solidFill>
                  <a:srgbClr val="073763"/>
                </a:solidFill>
              </a:rPr>
            </a:br>
            <a:r>
              <a:rPr lang="en" b="1">
                <a:solidFill>
                  <a:srgbClr val="073763"/>
                </a:solidFill>
              </a:rPr>
              <a:t>Comfortable Class Sizes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6142500" y="2990063"/>
            <a:ext cx="225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强调实践经验</a:t>
            </a:r>
            <a:br>
              <a:rPr lang="en" b="1">
                <a:solidFill>
                  <a:srgbClr val="073763"/>
                </a:solidFill>
              </a:rPr>
            </a:br>
            <a:r>
              <a:rPr lang="en" b="1">
                <a:solidFill>
                  <a:srgbClr val="073763"/>
                </a:solidFill>
              </a:rPr>
              <a:t>Hands-On Experience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436975" y="346925"/>
            <a:ext cx="7957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韩江专业教育中心</a:t>
            </a:r>
            <a:br>
              <a:rPr lang="en" sz="2800" b="1">
                <a:solidFill>
                  <a:srgbClr val="073763"/>
                </a:solidFill>
              </a:rPr>
            </a:br>
            <a:r>
              <a:rPr lang="en" sz="2800" b="1">
                <a:solidFill>
                  <a:srgbClr val="073763"/>
                </a:solidFill>
              </a:rPr>
              <a:t>Centre of Professional Studies</a:t>
            </a:r>
            <a:endParaRPr sz="2800" b="1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27"/>
          <p:cNvCxnSpPr/>
          <p:nvPr/>
        </p:nvCxnSpPr>
        <p:spPr>
          <a:xfrm>
            <a:off x="293100" y="3256463"/>
            <a:ext cx="85578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27"/>
          <p:cNvSpPr txBox="1"/>
          <p:nvPr/>
        </p:nvSpPr>
        <p:spPr>
          <a:xfrm>
            <a:off x="2542942" y="1090463"/>
            <a:ext cx="405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我们欢迎您！</a:t>
            </a:r>
            <a:br>
              <a:rPr lang="en" b="1">
                <a:solidFill>
                  <a:srgbClr val="073763"/>
                </a:solidFill>
              </a:rPr>
            </a:br>
            <a:r>
              <a:rPr lang="en" b="1">
                <a:solidFill>
                  <a:srgbClr val="073763"/>
                </a:solidFill>
              </a:rPr>
              <a:t>We look forward to meeting you!</a:t>
            </a:r>
            <a:endParaRPr b="1">
              <a:solidFill>
                <a:srgbClr val="073763"/>
              </a:solidFill>
            </a:endParaRPr>
          </a:p>
        </p:txBody>
      </p:sp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 t="16730" b="13993"/>
          <a:stretch/>
        </p:blipFill>
        <p:spPr>
          <a:xfrm>
            <a:off x="2894949" y="1660568"/>
            <a:ext cx="508124" cy="34301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/>
        </p:nvSpPr>
        <p:spPr>
          <a:xfrm>
            <a:off x="3219797" y="1679508"/>
            <a:ext cx="369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Jalan Lim Lean Teng, 11600 Georgetown Penang, Malaysia.</a:t>
            </a:r>
            <a:endParaRPr sz="800">
              <a:solidFill>
                <a:srgbClr val="073763"/>
              </a:solidFill>
            </a:endParaRPr>
          </a:p>
        </p:txBody>
      </p:sp>
      <p:grpSp>
        <p:nvGrpSpPr>
          <p:cNvPr id="287" name="Google Shape;287;p27"/>
          <p:cNvGrpSpPr/>
          <p:nvPr/>
        </p:nvGrpSpPr>
        <p:grpSpPr>
          <a:xfrm>
            <a:off x="3016850" y="2213613"/>
            <a:ext cx="1879949" cy="342976"/>
            <a:chOff x="-852125" y="2256550"/>
            <a:chExt cx="1879949" cy="342976"/>
          </a:xfrm>
        </p:grpSpPr>
        <p:pic>
          <p:nvPicPr>
            <p:cNvPr id="288" name="Google Shape;288;p27"/>
            <p:cNvPicPr preferRelativeResize="0"/>
            <p:nvPr/>
          </p:nvPicPr>
          <p:blipFill rotWithShape="1">
            <a:blip r:embed="rId4">
              <a:alphaModFix/>
            </a:blip>
            <a:srcRect l="18961" t="9128" r="9132" b="21609"/>
            <a:stretch/>
          </p:blipFill>
          <p:spPr>
            <a:xfrm>
              <a:off x="-852125" y="2256550"/>
              <a:ext cx="365350" cy="342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27"/>
            <p:cNvSpPr txBox="1"/>
            <p:nvPr/>
          </p:nvSpPr>
          <p:spPr>
            <a:xfrm>
              <a:off x="-621876" y="2363266"/>
              <a:ext cx="1649700" cy="2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3763"/>
                  </a:solidFill>
                </a:rPr>
                <a:t>enquiries@hcu.edu.my</a:t>
              </a:r>
              <a:endParaRPr sz="800">
                <a:solidFill>
                  <a:srgbClr val="073763"/>
                </a:solidFill>
              </a:endParaRPr>
            </a:p>
          </p:txBody>
        </p:sp>
      </p:grpSp>
      <p:grpSp>
        <p:nvGrpSpPr>
          <p:cNvPr id="290" name="Google Shape;290;p27"/>
          <p:cNvGrpSpPr/>
          <p:nvPr/>
        </p:nvGrpSpPr>
        <p:grpSpPr>
          <a:xfrm>
            <a:off x="2894938" y="2551025"/>
            <a:ext cx="2001874" cy="343000"/>
            <a:chOff x="2867625" y="2506700"/>
            <a:chExt cx="2001874" cy="343000"/>
          </a:xfrm>
        </p:grpSpPr>
        <p:sp>
          <p:nvSpPr>
            <p:cNvPr id="291" name="Google Shape;291;p27"/>
            <p:cNvSpPr txBox="1"/>
            <p:nvPr/>
          </p:nvSpPr>
          <p:spPr>
            <a:xfrm>
              <a:off x="3219799" y="2566749"/>
              <a:ext cx="1649700" cy="2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3763"/>
                  </a:solidFill>
                </a:rPr>
                <a:t>www.hcu.edu.my</a:t>
              </a:r>
              <a:endParaRPr sz="800">
                <a:solidFill>
                  <a:srgbClr val="073763"/>
                </a:solidFill>
              </a:endParaRPr>
            </a:p>
          </p:txBody>
        </p:sp>
        <p:pic>
          <p:nvPicPr>
            <p:cNvPr id="292" name="Google Shape;292;p27"/>
            <p:cNvPicPr preferRelativeResize="0"/>
            <p:nvPr/>
          </p:nvPicPr>
          <p:blipFill rotWithShape="1">
            <a:blip r:embed="rId5">
              <a:alphaModFix/>
            </a:blip>
            <a:srcRect t="17956" b="19500"/>
            <a:stretch/>
          </p:blipFill>
          <p:spPr>
            <a:xfrm>
              <a:off x="2867625" y="2506700"/>
              <a:ext cx="562775" cy="34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27"/>
          <p:cNvSpPr txBox="1"/>
          <p:nvPr/>
        </p:nvSpPr>
        <p:spPr>
          <a:xfrm>
            <a:off x="-320064" y="2883894"/>
            <a:ext cx="151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73763"/>
              </a:solidFill>
            </a:endParaRPr>
          </a:p>
        </p:txBody>
      </p:sp>
      <p:grpSp>
        <p:nvGrpSpPr>
          <p:cNvPr id="294" name="Google Shape;294;p27"/>
          <p:cNvGrpSpPr/>
          <p:nvPr/>
        </p:nvGrpSpPr>
        <p:grpSpPr>
          <a:xfrm>
            <a:off x="1751945" y="4"/>
            <a:ext cx="2916810" cy="1160107"/>
            <a:chOff x="3009725" y="192812"/>
            <a:chExt cx="2575549" cy="1008088"/>
          </a:xfrm>
        </p:grpSpPr>
        <p:pic>
          <p:nvPicPr>
            <p:cNvPr id="295" name="Google Shape;295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09725" y="192812"/>
              <a:ext cx="2575549" cy="93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27"/>
            <p:cNvSpPr txBox="1"/>
            <p:nvPr/>
          </p:nvSpPr>
          <p:spPr>
            <a:xfrm>
              <a:off x="3672721" y="960300"/>
              <a:ext cx="1863900" cy="2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73763"/>
                  </a:solidFill>
                </a:rPr>
                <a:t>DKU037(P) JPT/BPP(U)1000-801/143/Jld.2 (5)</a:t>
              </a:r>
              <a:endParaRPr sz="600">
                <a:solidFill>
                  <a:srgbClr val="073763"/>
                </a:solidFill>
              </a:endParaRPr>
            </a:p>
          </p:txBody>
        </p:sp>
      </p:grpSp>
      <p:sp>
        <p:nvSpPr>
          <p:cNvPr id="297" name="Google Shape;297;p27"/>
          <p:cNvSpPr txBox="1"/>
          <p:nvPr/>
        </p:nvSpPr>
        <p:spPr>
          <a:xfrm>
            <a:off x="2418000" y="3387813"/>
            <a:ext cx="43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73763"/>
                </a:solidFill>
              </a:rPr>
              <a:t>关注我们！</a:t>
            </a:r>
            <a:br>
              <a:rPr lang="en" sz="1600" b="1">
                <a:solidFill>
                  <a:srgbClr val="073763"/>
                </a:solidFill>
              </a:rPr>
            </a:br>
            <a:r>
              <a:rPr lang="en" sz="1600" b="1">
                <a:solidFill>
                  <a:srgbClr val="073763"/>
                </a:solidFill>
              </a:rPr>
              <a:t>Let’s keep in touch!</a:t>
            </a:r>
            <a:endParaRPr sz="1600" b="1">
              <a:solidFill>
                <a:srgbClr val="073763"/>
              </a:solidFill>
            </a:endParaRPr>
          </a:p>
        </p:txBody>
      </p:sp>
      <p:grpSp>
        <p:nvGrpSpPr>
          <p:cNvPr id="298" name="Google Shape;298;p27"/>
          <p:cNvGrpSpPr/>
          <p:nvPr/>
        </p:nvGrpSpPr>
        <p:grpSpPr>
          <a:xfrm>
            <a:off x="2942787" y="3980875"/>
            <a:ext cx="4250337" cy="885863"/>
            <a:chOff x="2596537" y="4182025"/>
            <a:chExt cx="4250337" cy="885863"/>
          </a:xfrm>
        </p:grpSpPr>
        <p:grpSp>
          <p:nvGrpSpPr>
            <p:cNvPr id="299" name="Google Shape;299;p27"/>
            <p:cNvGrpSpPr/>
            <p:nvPr/>
          </p:nvGrpSpPr>
          <p:grpSpPr>
            <a:xfrm>
              <a:off x="2596541" y="4182025"/>
              <a:ext cx="4250333" cy="461700"/>
              <a:chOff x="2596541" y="4182025"/>
              <a:chExt cx="4250333" cy="461700"/>
            </a:xfrm>
          </p:grpSpPr>
          <p:pic>
            <p:nvPicPr>
              <p:cNvPr id="300" name="Google Shape;300;p27"/>
              <p:cNvPicPr preferRelativeResize="0"/>
              <p:nvPr/>
            </p:nvPicPr>
            <p:blipFill rotWithShape="1">
              <a:blip r:embed="rId7">
                <a:alphaModFix/>
              </a:blip>
              <a:srcRect l="18164" t="15560" r="19626" b="20562"/>
              <a:stretch/>
            </p:blipFill>
            <p:spPr>
              <a:xfrm>
                <a:off x="2596541" y="4182026"/>
                <a:ext cx="413451" cy="4245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1" name="Google Shape;301;p27"/>
              <p:cNvSpPr txBox="1"/>
              <p:nvPr/>
            </p:nvSpPr>
            <p:spPr>
              <a:xfrm>
                <a:off x="2906374" y="4182025"/>
                <a:ext cx="3940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73763"/>
                    </a:solidFill>
                  </a:rPr>
                  <a:t>Han Chiang University College Of Communication 韩江传媒大学学院</a:t>
                </a:r>
                <a:endParaRPr sz="900">
                  <a:solidFill>
                    <a:srgbClr val="073763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73763"/>
                    </a:solidFill>
                  </a:rPr>
                  <a:t>韩江专业教育中心 Han Chiang Centre of Professional Studies </a:t>
                </a:r>
                <a:endParaRPr sz="900">
                  <a:solidFill>
                    <a:srgbClr val="073763"/>
                  </a:solidFill>
                </a:endParaRPr>
              </a:p>
            </p:txBody>
          </p:sp>
        </p:grpSp>
        <p:pic>
          <p:nvPicPr>
            <p:cNvPr id="302" name="Google Shape;302;p27"/>
            <p:cNvPicPr preferRelativeResize="0"/>
            <p:nvPr/>
          </p:nvPicPr>
          <p:blipFill rotWithShape="1">
            <a:blip r:embed="rId8">
              <a:alphaModFix/>
            </a:blip>
            <a:srcRect l="16747" t="19247" r="21040" b="16871"/>
            <a:stretch/>
          </p:blipFill>
          <p:spPr>
            <a:xfrm>
              <a:off x="2596537" y="4624775"/>
              <a:ext cx="413451" cy="424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7"/>
            <p:cNvSpPr txBox="1"/>
            <p:nvPr/>
          </p:nvSpPr>
          <p:spPr>
            <a:xfrm>
              <a:off x="2906375" y="4606188"/>
              <a:ext cx="175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73763"/>
                  </a:solidFill>
                </a:rPr>
                <a:t>hanchianguc</a:t>
              </a:r>
              <a:endParaRPr sz="9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73763"/>
                  </a:solidFill>
                </a:rPr>
                <a:t>hanchiangcops</a:t>
              </a:r>
              <a:endParaRPr sz="900">
                <a:solidFill>
                  <a:srgbClr val="073763"/>
                </a:solidFill>
              </a:endParaRPr>
            </a:p>
          </p:txBody>
        </p:sp>
      </p:grpSp>
      <p:pic>
        <p:nvPicPr>
          <p:cNvPr id="304" name="Google Shape;304;p27"/>
          <p:cNvPicPr preferRelativeResize="0"/>
          <p:nvPr/>
        </p:nvPicPr>
        <p:blipFill rotWithShape="1">
          <a:blip r:embed="rId9">
            <a:alphaModFix/>
          </a:blip>
          <a:srcRect l="10196" t="9172" r="9956" b="11888"/>
          <a:stretch/>
        </p:blipFill>
        <p:spPr>
          <a:xfrm>
            <a:off x="7278038" y="4037675"/>
            <a:ext cx="762350" cy="7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7"/>
          <p:cNvPicPr preferRelativeResize="0"/>
          <p:nvPr/>
        </p:nvPicPr>
        <p:blipFill rotWithShape="1">
          <a:blip r:embed="rId10">
            <a:alphaModFix/>
          </a:blip>
          <a:srcRect l="11840" t="9164" r="12159" b="11896"/>
          <a:stretch/>
        </p:blipFill>
        <p:spPr>
          <a:xfrm>
            <a:off x="8125300" y="4037675"/>
            <a:ext cx="725600" cy="753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27"/>
          <p:cNvGrpSpPr/>
          <p:nvPr/>
        </p:nvGrpSpPr>
        <p:grpSpPr>
          <a:xfrm>
            <a:off x="2941370" y="1880107"/>
            <a:ext cx="1586728" cy="449928"/>
            <a:chOff x="2941370" y="1880107"/>
            <a:chExt cx="1586728" cy="449928"/>
          </a:xfrm>
        </p:grpSpPr>
        <p:pic>
          <p:nvPicPr>
            <p:cNvPr id="307" name="Google Shape;307;p2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941370" y="1880107"/>
              <a:ext cx="461700" cy="449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27"/>
            <p:cNvSpPr txBox="1"/>
            <p:nvPr/>
          </p:nvSpPr>
          <p:spPr>
            <a:xfrm>
              <a:off x="3219798" y="1951175"/>
              <a:ext cx="1308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3763"/>
                  </a:solidFill>
                </a:rPr>
                <a:t>(604) 283 1088</a:t>
              </a:r>
              <a:endParaRPr sz="800">
                <a:solidFill>
                  <a:srgbClr val="073763"/>
                </a:solidFill>
              </a:endParaRPr>
            </a:p>
          </p:txBody>
        </p:sp>
      </p:grpSp>
      <p:pic>
        <p:nvPicPr>
          <p:cNvPr id="309" name="Google Shape;309;p27"/>
          <p:cNvPicPr preferRelativeResize="0"/>
          <p:nvPr/>
        </p:nvPicPr>
        <p:blipFill rotWithShape="1">
          <a:blip r:embed="rId12">
            <a:alphaModFix/>
          </a:blip>
          <a:srcRect l="23556" t="26844" r="25969" b="26371"/>
          <a:stretch/>
        </p:blipFill>
        <p:spPr>
          <a:xfrm>
            <a:off x="3016857" y="2894036"/>
            <a:ext cx="283310" cy="2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7"/>
          <p:cNvSpPr txBox="1"/>
          <p:nvPr/>
        </p:nvSpPr>
        <p:spPr>
          <a:xfrm>
            <a:off x="3223949" y="2913875"/>
            <a:ext cx="5409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6011-36031088 / 6011- 3602 1088 / 6011- 3614 1088 / 6010-564 1788 / 6011-3319 9088</a:t>
            </a:r>
            <a:endParaRPr sz="800">
              <a:solidFill>
                <a:srgbClr val="073763"/>
              </a:solidFill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68200" y="56725"/>
            <a:ext cx="2624599" cy="9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 txBox="1"/>
          <p:nvPr/>
        </p:nvSpPr>
        <p:spPr>
          <a:xfrm>
            <a:off x="5158513" y="883203"/>
            <a:ext cx="211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73763"/>
                </a:solidFill>
                <a:highlight>
                  <a:schemeClr val="lt2"/>
                </a:highlight>
              </a:rPr>
              <a:t>JPK/702/42Jld 4 (5)</a:t>
            </a:r>
            <a:endParaRPr sz="100">
              <a:solidFill>
                <a:srgbClr val="073763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/>
        </p:nvSpPr>
        <p:spPr>
          <a:xfrm>
            <a:off x="578175" y="450725"/>
            <a:ext cx="375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如何申请？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How to Apply </a:t>
            </a:r>
            <a:endParaRPr sz="2800" b="1">
              <a:solidFill>
                <a:srgbClr val="073763"/>
              </a:solidFill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629750" y="1598463"/>
            <a:ext cx="306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</a:rPr>
              <a:t>申请流程6大步骤 </a:t>
            </a:r>
            <a:endParaRPr sz="10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</a:rPr>
              <a:t>Follow the steps of application here:</a:t>
            </a:r>
            <a:endParaRPr sz="1000">
              <a:solidFill>
                <a:srgbClr val="073763"/>
              </a:solidFill>
            </a:endParaRPr>
          </a:p>
        </p:txBody>
      </p:sp>
      <p:cxnSp>
        <p:nvCxnSpPr>
          <p:cNvPr id="320" name="Google Shape;320;p28"/>
          <p:cNvCxnSpPr/>
          <p:nvPr/>
        </p:nvCxnSpPr>
        <p:spPr>
          <a:xfrm>
            <a:off x="479850" y="1612400"/>
            <a:ext cx="81843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28"/>
          <p:cNvSpPr txBox="1"/>
          <p:nvPr/>
        </p:nvSpPr>
        <p:spPr>
          <a:xfrm>
            <a:off x="1026625" y="2192125"/>
            <a:ext cx="617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联系韩大升学辅导员 Contact our education counsellor 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322" name="Google Shape;322;p28"/>
          <p:cNvPicPr preferRelativeResize="0"/>
          <p:nvPr/>
        </p:nvPicPr>
        <p:blipFill rotWithShape="1">
          <a:blip r:embed="rId4">
            <a:alphaModFix/>
          </a:blip>
          <a:srcRect l="22457" t="21956" r="22269" b="24412"/>
          <a:stretch/>
        </p:blipFill>
        <p:spPr>
          <a:xfrm>
            <a:off x="695725" y="2202903"/>
            <a:ext cx="294350" cy="28561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1026625" y="3383775"/>
            <a:ext cx="617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提交申请 Submit your application</a:t>
            </a:r>
            <a:endParaRPr sz="1000" b="1">
              <a:solidFill>
                <a:srgbClr val="073763"/>
              </a:solidFill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990075" y="4168625"/>
            <a:ext cx="301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申请结果 Receive results of your application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 rotWithShape="1">
          <a:blip r:embed="rId5">
            <a:alphaModFix/>
          </a:blip>
          <a:srcRect l="28418" t="23500" r="27406" b="24437"/>
          <a:stretch/>
        </p:blipFill>
        <p:spPr>
          <a:xfrm>
            <a:off x="703100" y="3009242"/>
            <a:ext cx="279600" cy="32951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/>
          <p:nvPr/>
        </p:nvSpPr>
        <p:spPr>
          <a:xfrm>
            <a:off x="1026625" y="2992588"/>
            <a:ext cx="401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查看课程入学需求 Confirm your eligibility for application</a:t>
            </a:r>
            <a:endParaRPr sz="1000" b="1">
              <a:solidFill>
                <a:srgbClr val="073763"/>
              </a:solidFill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1026625" y="2586725"/>
            <a:ext cx="593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获取课程入学资料 Find out entry requirements for your programme of choice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328" name="Google Shape;328;p28"/>
          <p:cNvPicPr preferRelativeResize="0"/>
          <p:nvPr/>
        </p:nvPicPr>
        <p:blipFill rotWithShape="1">
          <a:blip r:embed="rId6">
            <a:alphaModFix/>
          </a:blip>
          <a:srcRect l="19172" t="25018" r="18499" b="25459"/>
          <a:stretch/>
        </p:blipFill>
        <p:spPr>
          <a:xfrm>
            <a:off x="629753" y="2585963"/>
            <a:ext cx="426295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 rotWithShape="1">
          <a:blip r:embed="rId7">
            <a:alphaModFix/>
          </a:blip>
          <a:srcRect l="23641" t="29929" r="21376" b="28730"/>
          <a:stretch/>
        </p:blipFill>
        <p:spPr>
          <a:xfrm>
            <a:off x="659175" y="3423226"/>
            <a:ext cx="367450" cy="2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 txBox="1"/>
          <p:nvPr/>
        </p:nvSpPr>
        <p:spPr>
          <a:xfrm>
            <a:off x="990075" y="3784000"/>
            <a:ext cx="617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等到审核 Await the outcome of verification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331" name="Google Shape;331;p28"/>
          <p:cNvPicPr preferRelativeResize="0"/>
          <p:nvPr/>
        </p:nvPicPr>
        <p:blipFill rotWithShape="1">
          <a:blip r:embed="rId8">
            <a:alphaModFix/>
          </a:blip>
          <a:srcRect l="25176" t="22321" r="22414" b="22645"/>
          <a:stretch/>
        </p:blipFill>
        <p:spPr>
          <a:xfrm>
            <a:off x="659187" y="3760413"/>
            <a:ext cx="367450" cy="3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/>
          <p:cNvPicPr preferRelativeResize="0"/>
          <p:nvPr/>
        </p:nvPicPr>
        <p:blipFill rotWithShape="1">
          <a:blip r:embed="rId9">
            <a:alphaModFix/>
          </a:blip>
          <a:srcRect l="25175" t="26967" r="24424" b="28730"/>
          <a:stretch/>
        </p:blipFill>
        <p:spPr>
          <a:xfrm>
            <a:off x="695735" y="4207185"/>
            <a:ext cx="294350" cy="25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234750" y="1333500"/>
            <a:ext cx="5613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韩大一瞥 HCUC at a Glance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为什么选择韩大 Why Choose HCUC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传播与媒体学院 Communication &amp; Media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商业与管理学院 Business &amp; Management 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应用创意艺术与设计学院 Applied Creative Arts &amp; Design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中华研究院 Chinese Studies 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语言中心 Centre for Languages 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专业教育中心 Centre of Professional Studies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双文凭 Dual Awards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合作伙伴大学 Partner Universities 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奖学金 Financial Aid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怎么与我们联系 Ways To Reach Us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如何申请 How To Apply</a:t>
            </a:r>
            <a:endParaRPr sz="1000" b="1">
              <a:solidFill>
                <a:srgbClr val="07376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★"/>
            </a:pPr>
            <a:r>
              <a:rPr lang="en" sz="1000" b="1">
                <a:solidFill>
                  <a:srgbClr val="073763"/>
                </a:solidFill>
              </a:rPr>
              <a:t>关注我们 Let’s Keep In Touch</a:t>
            </a:r>
            <a:endParaRPr sz="1000" b="1">
              <a:solidFill>
                <a:srgbClr val="073763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l="43460" t="16148" r="18383" b="16872"/>
          <a:stretch/>
        </p:blipFill>
        <p:spPr>
          <a:xfrm>
            <a:off x="0" y="0"/>
            <a:ext cx="2929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125400" y="475425"/>
            <a:ext cx="4599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韩大一瞥 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HCUC at a Glance</a:t>
            </a:r>
            <a:endParaRPr sz="2800" b="1">
              <a:solidFill>
                <a:srgbClr val="073763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25400" y="1758150"/>
            <a:ext cx="5587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一百年来，面向社群，怀抱社会，韩江坚持倡导可负担的优质教育。作为非盈利机构，韩江传媒大学学院（HCUC, 简称韩大）也始终秉持以培养未来栋梁为己任，致力于最优秀的教学质量与水平。</a:t>
            </a:r>
            <a:endParaRPr sz="1200">
              <a:solidFill>
                <a:srgbClr val="073763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73763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73763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3763"/>
                </a:solidFill>
              </a:rPr>
              <a:t>For 100 years, Han Chiang has been pioneering affordable yet quality education for the benefits of its community. As a not-for-profit, higher learning institution that cultivates leaders of the future, Han Chiang University College of Communication (HCUC) is committed to the highest standards of excellence in teaching and learning. 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l="43460" t="16148" r="18383" b="16872"/>
          <a:stretch/>
        </p:blipFill>
        <p:spPr>
          <a:xfrm>
            <a:off x="0" y="0"/>
            <a:ext cx="2929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86325" y="466275"/>
            <a:ext cx="509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为什么选择韩大？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Why Choose HCUC </a:t>
            </a:r>
            <a:endParaRPr sz="2800" b="1">
              <a:solidFill>
                <a:srgbClr val="073763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225" y="1201325"/>
            <a:ext cx="3139576" cy="37675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86325" y="1884475"/>
            <a:ext cx="5290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★"/>
            </a:pPr>
            <a:r>
              <a:rPr lang="en" b="1">
                <a:solidFill>
                  <a:srgbClr val="073763"/>
                </a:solidFill>
              </a:rPr>
              <a:t>专业教育工作者</a:t>
            </a:r>
            <a:endParaRPr b="1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Qualified local and international educators</a:t>
            </a:r>
            <a:endParaRPr b="1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★"/>
            </a:pPr>
            <a:r>
              <a:rPr lang="en" b="1">
                <a:solidFill>
                  <a:srgbClr val="073763"/>
                </a:solidFill>
              </a:rPr>
              <a:t>体验式学习</a:t>
            </a:r>
            <a:endParaRPr b="1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Experiential learning </a:t>
            </a:r>
            <a:endParaRPr b="1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★"/>
            </a:pPr>
            <a:r>
              <a:rPr lang="en" b="1">
                <a:solidFill>
                  <a:srgbClr val="073763"/>
                </a:solidFill>
              </a:rPr>
              <a:t>世界等级课程设置</a:t>
            </a:r>
            <a:endParaRPr b="1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Work-integrated and industry-oriented curriculum</a:t>
            </a:r>
            <a:endParaRPr b="1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★"/>
            </a:pPr>
            <a:r>
              <a:rPr lang="en" b="1">
                <a:solidFill>
                  <a:srgbClr val="073763"/>
                </a:solidFill>
              </a:rPr>
              <a:t>可负担学费</a:t>
            </a:r>
            <a:endParaRPr b="1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Affordable school fees</a:t>
            </a:r>
            <a:endParaRPr b="1">
              <a:solidFill>
                <a:srgbClr val="07376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58275" y="422500"/>
            <a:ext cx="499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传播与媒体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Communication &amp; Media</a:t>
            </a:r>
            <a:endParaRPr sz="2800" b="1">
              <a:solidFill>
                <a:srgbClr val="073763"/>
              </a:solidFill>
            </a:endParaRPr>
          </a:p>
        </p:txBody>
      </p:sp>
      <p:cxnSp>
        <p:nvCxnSpPr>
          <p:cNvPr id="87" name="Google Shape;87;p17"/>
          <p:cNvCxnSpPr/>
          <p:nvPr/>
        </p:nvCxnSpPr>
        <p:spPr>
          <a:xfrm>
            <a:off x="668525" y="2978925"/>
            <a:ext cx="42606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" name="Google Shape;88;p17"/>
          <p:cNvGrpSpPr/>
          <p:nvPr/>
        </p:nvGrpSpPr>
        <p:grpSpPr>
          <a:xfrm>
            <a:off x="668517" y="1373125"/>
            <a:ext cx="6219483" cy="1567188"/>
            <a:chOff x="668517" y="1062850"/>
            <a:chExt cx="6219483" cy="1567188"/>
          </a:xfrm>
        </p:grpSpPr>
        <p:sp>
          <p:nvSpPr>
            <p:cNvPr id="89" name="Google Shape;89;p17"/>
            <p:cNvSpPr txBox="1"/>
            <p:nvPr/>
          </p:nvSpPr>
          <p:spPr>
            <a:xfrm>
              <a:off x="986400" y="1062850"/>
              <a:ext cx="441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双学位 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Dual awards</a:t>
              </a:r>
              <a:endParaRPr sz="600">
                <a:solidFill>
                  <a:srgbClr val="073763"/>
                </a:solidFill>
              </a:endParaRPr>
            </a:p>
          </p:txBody>
        </p:sp>
        <p:sp>
          <p:nvSpPr>
            <p:cNvPr id="90" name="Google Shape;90;p17"/>
            <p:cNvSpPr txBox="1"/>
            <p:nvPr/>
          </p:nvSpPr>
          <p:spPr>
            <a:xfrm>
              <a:off x="986400" y="2229838"/>
              <a:ext cx="590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北马地区传播科系的先驱者，完善的课程 设置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The pioneer of Communication Studies in the Northern region providing a well-rounded curriculum</a:t>
              </a:r>
              <a:endParaRPr/>
            </a:p>
          </p:txBody>
        </p:sp>
        <p:sp>
          <p:nvSpPr>
            <p:cNvPr id="91" name="Google Shape;91;p17"/>
            <p:cNvSpPr txBox="1"/>
            <p:nvPr/>
          </p:nvSpPr>
          <p:spPr>
            <a:xfrm>
              <a:off x="986400" y="1837025"/>
              <a:ext cx="441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强大的业界联系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Industry linkages and partnerships </a:t>
              </a:r>
              <a:endParaRPr sz="700">
                <a:solidFill>
                  <a:srgbClr val="073763"/>
                </a:solidFill>
              </a:endParaRPr>
            </a:p>
          </p:txBody>
        </p:sp>
        <p:sp>
          <p:nvSpPr>
            <p:cNvPr id="92" name="Google Shape;92;p17"/>
            <p:cNvSpPr txBox="1"/>
            <p:nvPr/>
          </p:nvSpPr>
          <p:spPr>
            <a:xfrm>
              <a:off x="986400" y="1449950"/>
              <a:ext cx="441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业界标准的设施 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Industry-standard facilities</a:t>
              </a:r>
              <a:endParaRPr sz="700">
                <a:solidFill>
                  <a:srgbClr val="073763"/>
                </a:solidFill>
              </a:endParaRPr>
            </a:p>
          </p:txBody>
        </p:sp>
        <p:grpSp>
          <p:nvGrpSpPr>
            <p:cNvPr id="93" name="Google Shape;93;p17"/>
            <p:cNvGrpSpPr/>
            <p:nvPr/>
          </p:nvGrpSpPr>
          <p:grpSpPr>
            <a:xfrm>
              <a:off x="668517" y="1115225"/>
              <a:ext cx="406142" cy="1475579"/>
              <a:chOff x="668517" y="1115225"/>
              <a:chExt cx="406142" cy="1475579"/>
            </a:xfrm>
          </p:grpSpPr>
          <p:pic>
            <p:nvPicPr>
              <p:cNvPr id="94" name="Google Shape;94;p17"/>
              <p:cNvPicPr preferRelativeResize="0"/>
              <p:nvPr/>
            </p:nvPicPr>
            <p:blipFill rotWithShape="1">
              <a:blip r:embed="rId4">
                <a:alphaModFix/>
              </a:blip>
              <a:srcRect l="35416" t="28683" r="34105" b="27091"/>
              <a:stretch/>
            </p:blipFill>
            <p:spPr>
              <a:xfrm>
                <a:off x="756775" y="2257619"/>
                <a:ext cx="229626" cy="333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17"/>
              <p:cNvPicPr preferRelativeResize="0"/>
              <p:nvPr/>
            </p:nvPicPr>
            <p:blipFill rotWithShape="1">
              <a:blip r:embed="rId5">
                <a:alphaModFix/>
              </a:blip>
              <a:srcRect l="27540" t="30535" r="28890" b="31785"/>
              <a:stretch/>
            </p:blipFill>
            <p:spPr>
              <a:xfrm>
                <a:off x="706413" y="1115225"/>
                <a:ext cx="330349" cy="2856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7"/>
              <p:cNvPicPr preferRelativeResize="0"/>
              <p:nvPr/>
            </p:nvPicPr>
            <p:blipFill rotWithShape="1">
              <a:blip r:embed="rId6">
                <a:alphaModFix/>
              </a:blip>
              <a:srcRect l="25978" t="28442" r="23945" b="30479"/>
              <a:stretch/>
            </p:blipFill>
            <p:spPr>
              <a:xfrm>
                <a:off x="668517" y="1469125"/>
                <a:ext cx="406142" cy="333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17"/>
              <p:cNvPicPr preferRelativeResize="0"/>
              <p:nvPr/>
            </p:nvPicPr>
            <p:blipFill rotWithShape="1">
              <a:blip r:embed="rId7">
                <a:alphaModFix/>
              </a:blip>
              <a:srcRect l="28930" t="26357" r="28926" b="26357"/>
              <a:stretch/>
            </p:blipFill>
            <p:spPr>
              <a:xfrm>
                <a:off x="706413" y="1854683"/>
                <a:ext cx="330325" cy="3706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8" name="Google Shape;9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3325" y="1062862"/>
            <a:ext cx="3950550" cy="39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814200" y="2978925"/>
            <a:ext cx="52608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课程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Programmes Offered 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传播基础课程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Foundation in Communication </a:t>
            </a:r>
            <a:r>
              <a:rPr lang="en" sz="400">
                <a:solidFill>
                  <a:srgbClr val="073763"/>
                </a:solidFill>
              </a:rPr>
              <a:t>(R2/010/3/0179) (02/24) (A9261)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大众传播文凭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Mass Communication </a:t>
            </a:r>
            <a:r>
              <a:rPr lang="en" sz="400">
                <a:solidFill>
                  <a:srgbClr val="073763"/>
                </a:solidFill>
              </a:rPr>
              <a:t>(R3/321/4/0002) (03/26) (MQA/FA1735)</a:t>
            </a:r>
            <a:r>
              <a:rPr lang="en" sz="700">
                <a:solidFill>
                  <a:srgbClr val="073763"/>
                </a:solidFill>
              </a:rPr>
              <a:t> 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传播(广告) (荣誉)学士学位 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of Communication (Advertising) (Honours) </a:t>
            </a:r>
            <a:r>
              <a:rPr lang="en" sz="400">
                <a:solidFill>
                  <a:srgbClr val="073763"/>
                </a:solidFill>
              </a:rPr>
              <a:t>(R/321/6/0201) (04/26) (MQA/FA7534)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传播(媒体制作) (荣誉)学士学位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of Communication (Media Production) (Honours) </a:t>
            </a:r>
            <a:r>
              <a:rPr lang="en" sz="400">
                <a:solidFill>
                  <a:srgbClr val="073763"/>
                </a:solidFill>
              </a:rPr>
              <a:t>(N/321/6/0235) (01/23) (MQA/FA8323)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传播(新媒体) (荣誉)学士学位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of Communication (New Media) (Honours) </a:t>
            </a:r>
            <a:r>
              <a:rPr lang="en" sz="400">
                <a:solidFill>
                  <a:srgbClr val="073763"/>
                </a:solidFill>
              </a:rPr>
              <a:t>(N/321/6/0236) (01/23) (MQA/FA8946)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公关(荣誉)学士学位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in Public Relations </a:t>
            </a:r>
            <a:r>
              <a:rPr lang="en" sz="400">
                <a:solidFill>
                  <a:srgbClr val="073763"/>
                </a:solidFill>
              </a:rPr>
              <a:t>(N/321/6/0241) (07/25) (MQA/FA8798)</a:t>
            </a:r>
            <a:endParaRPr sz="800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4049175" y="3226875"/>
            <a:ext cx="5260800" cy="1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课程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Programmes Offered 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商业管理文凭 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Business Management </a:t>
            </a:r>
            <a:r>
              <a:rPr lang="en" sz="400">
                <a:solidFill>
                  <a:srgbClr val="073763"/>
                </a:solidFill>
              </a:rPr>
              <a:t>(R3/345/4/1037) (03/26) (MQA/FA1922)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物流管理文凭 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Logistics Management </a:t>
            </a:r>
            <a:r>
              <a:rPr lang="en" sz="400">
                <a:solidFill>
                  <a:srgbClr val="073763"/>
                </a:solidFill>
              </a:rPr>
              <a:t>(R2/345/4/0821) (01/26) (A6013)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物流与供应链管理（荣誉）文学士学位 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of Arts (Honours) in Logistics &amp; Supply Chain Management </a:t>
            </a:r>
            <a:r>
              <a:rPr lang="en" sz="400">
                <a:solidFill>
                  <a:srgbClr val="073763"/>
                </a:solidFill>
              </a:rPr>
              <a:t>(N/345/6/1074) (01/23) (MQA/FA8814)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商业管理（荣誉）学士学位 </a:t>
            </a:r>
            <a:endParaRPr sz="8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of Business Management (Honours)  </a:t>
            </a:r>
            <a:r>
              <a:rPr lang="en" sz="400">
                <a:solidFill>
                  <a:srgbClr val="073763"/>
                </a:solidFill>
              </a:rPr>
              <a:t>(N/340/6/0817) (01/28) (MQA/PA14208)</a:t>
            </a:r>
            <a:endParaRPr sz="800">
              <a:solidFill>
                <a:srgbClr val="073763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56000" y="440850"/>
            <a:ext cx="499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商业与管理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Business &amp; Management </a:t>
            </a:r>
            <a:endParaRPr sz="2800" b="1">
              <a:solidFill>
                <a:srgbClr val="073763"/>
              </a:solidFill>
            </a:endParaRPr>
          </a:p>
        </p:txBody>
      </p:sp>
      <p:cxnSp>
        <p:nvCxnSpPr>
          <p:cNvPr id="107" name="Google Shape;107;p18"/>
          <p:cNvCxnSpPr/>
          <p:nvPr/>
        </p:nvCxnSpPr>
        <p:spPr>
          <a:xfrm>
            <a:off x="3981775" y="3226875"/>
            <a:ext cx="42606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" name="Google Shape;108;p18"/>
          <p:cNvGrpSpPr/>
          <p:nvPr/>
        </p:nvGrpSpPr>
        <p:grpSpPr>
          <a:xfrm>
            <a:off x="3889913" y="1554588"/>
            <a:ext cx="4022575" cy="1562675"/>
            <a:chOff x="3701850" y="1270150"/>
            <a:chExt cx="4022575" cy="1562675"/>
          </a:xfrm>
        </p:grpSpPr>
        <p:sp>
          <p:nvSpPr>
            <p:cNvPr id="109" name="Google Shape;109;p18"/>
            <p:cNvSpPr txBox="1"/>
            <p:nvPr/>
          </p:nvSpPr>
          <p:spPr>
            <a:xfrm>
              <a:off x="4076725" y="1270150"/>
              <a:ext cx="214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双学位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Dual awards </a:t>
              </a:r>
              <a:endParaRPr/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4076725" y="1619100"/>
              <a:ext cx="214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国际视野 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International perspective  </a:t>
              </a:r>
              <a:endParaRPr/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4076725" y="20193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强大的学界 —— 业界关系 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Academia-industry collaboration</a:t>
              </a:r>
              <a:endParaRPr sz="700">
                <a:solidFill>
                  <a:srgbClr val="073763"/>
                </a:solidFill>
              </a:endParaRPr>
            </a:p>
          </p:txBody>
        </p:sp>
        <p:sp>
          <p:nvSpPr>
            <p:cNvPr id="112" name="Google Shape;112;p18"/>
            <p:cNvSpPr txBox="1"/>
            <p:nvPr/>
          </p:nvSpPr>
          <p:spPr>
            <a:xfrm>
              <a:off x="4076725" y="2432625"/>
              <a:ext cx="3647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深具潜质的物流、供应链与商业管理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Promising future in Logistics, Supply Chain and Business Management</a:t>
              </a:r>
              <a:endParaRPr sz="700">
                <a:solidFill>
                  <a:srgbClr val="073763"/>
                </a:solidFill>
              </a:endParaRPr>
            </a:p>
          </p:txBody>
        </p:sp>
        <p:pic>
          <p:nvPicPr>
            <p:cNvPr id="113" name="Google Shape;113;p18"/>
            <p:cNvPicPr preferRelativeResize="0"/>
            <p:nvPr/>
          </p:nvPicPr>
          <p:blipFill rotWithShape="1">
            <a:blip r:embed="rId4">
              <a:alphaModFix/>
            </a:blip>
            <a:srcRect l="27540" t="30535" r="28890" b="31785"/>
            <a:stretch/>
          </p:blipFill>
          <p:spPr>
            <a:xfrm>
              <a:off x="3735554" y="1303650"/>
              <a:ext cx="385317" cy="33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8"/>
            <p:cNvPicPr preferRelativeResize="0"/>
            <p:nvPr/>
          </p:nvPicPr>
          <p:blipFill rotWithShape="1">
            <a:blip r:embed="rId5">
              <a:alphaModFix/>
            </a:blip>
            <a:srcRect l="28930" t="26357" r="28926" b="26357"/>
            <a:stretch/>
          </p:blipFill>
          <p:spPr>
            <a:xfrm>
              <a:off x="3763038" y="2040646"/>
              <a:ext cx="330325" cy="370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8"/>
            <p:cNvPicPr preferRelativeResize="0"/>
            <p:nvPr/>
          </p:nvPicPr>
          <p:blipFill rotWithShape="1">
            <a:blip r:embed="rId6">
              <a:alphaModFix/>
            </a:blip>
            <a:srcRect l="21104" t="18742" r="21104" b="18742"/>
            <a:stretch/>
          </p:blipFill>
          <p:spPr>
            <a:xfrm>
              <a:off x="3701850" y="1619100"/>
              <a:ext cx="452725" cy="48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8"/>
            <p:cNvPicPr preferRelativeResize="0"/>
            <p:nvPr/>
          </p:nvPicPr>
          <p:blipFill rotWithShape="1">
            <a:blip r:embed="rId7">
              <a:alphaModFix/>
            </a:blip>
            <a:srcRect l="28121" t="23481" r="28121" b="23487"/>
            <a:stretch/>
          </p:blipFill>
          <p:spPr>
            <a:xfrm>
              <a:off x="3763050" y="2401096"/>
              <a:ext cx="330325" cy="4003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" name="Google Shape;11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975" y="1554600"/>
            <a:ext cx="3397051" cy="339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791125" y="3285625"/>
            <a:ext cx="47187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课程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Programmes Offered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多媒体传播设计文凭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Multimedia Communication Design </a:t>
            </a:r>
            <a:r>
              <a:rPr lang="en" sz="400">
                <a:solidFill>
                  <a:srgbClr val="073763"/>
                </a:solidFill>
              </a:rPr>
              <a:t>(R2/213/4/0344) (02/24) (A4536)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视觉艺术和设计文凭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Visual Arts &amp; Design </a:t>
            </a:r>
            <a:r>
              <a:rPr lang="en" sz="400">
                <a:solidFill>
                  <a:srgbClr val="073763"/>
                </a:solidFill>
              </a:rPr>
              <a:t>(N/213/4/0313) (08/22) (MQA/FA8378)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创意多媒体（荣誉）文学士学位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of Arts (Honours) in Creative Multimedia </a:t>
            </a:r>
            <a:r>
              <a:rPr lang="en" sz="400">
                <a:solidFill>
                  <a:srgbClr val="073763"/>
                </a:solidFill>
              </a:rPr>
              <a:t>(R/213/6/0287) (01/28) (MQA/FA7671)</a:t>
            </a:r>
            <a:endParaRPr sz="400">
              <a:solidFill>
                <a:srgbClr val="073763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091425" y="2756813"/>
            <a:ext cx="20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通过志愿服务体验学习</a:t>
            </a:r>
            <a:endParaRPr sz="7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Experiential learning through volunteerism</a:t>
            </a:r>
            <a:endParaRPr sz="700">
              <a:solidFill>
                <a:srgbClr val="073763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46375" y="398500"/>
            <a:ext cx="5857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应用创意艺术与设计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Applied Creative Arts &amp; Design</a:t>
            </a:r>
            <a:endParaRPr sz="2800" b="1">
              <a:solidFill>
                <a:srgbClr val="073763"/>
              </a:solidFill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>
            <a:off x="709000" y="3221325"/>
            <a:ext cx="42606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l="27540" t="30535" r="28890" b="31785"/>
          <a:stretch/>
        </p:blipFill>
        <p:spPr>
          <a:xfrm>
            <a:off x="714929" y="1513950"/>
            <a:ext cx="385317" cy="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100250" y="1513950"/>
            <a:ext cx="209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双文凭 </a:t>
            </a:r>
            <a:endParaRPr sz="7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Dual awards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1100250" y="1915888"/>
            <a:ext cx="209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强大行业背景的老师</a:t>
            </a:r>
            <a:endParaRPr sz="7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Lecturers with strong industrial backgrounds</a:t>
            </a:r>
            <a:endParaRPr sz="700">
              <a:solidFill>
                <a:srgbClr val="073763"/>
              </a:solidFill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5">
            <a:alphaModFix/>
          </a:blip>
          <a:srcRect l="28930" t="26357" r="28926" b="26357"/>
          <a:stretch/>
        </p:blipFill>
        <p:spPr>
          <a:xfrm>
            <a:off x="714925" y="1847145"/>
            <a:ext cx="385326" cy="4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100250" y="2314025"/>
            <a:ext cx="209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与艺术家紧密联系 </a:t>
            </a:r>
            <a:endParaRPr sz="7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Links with artists</a:t>
            </a:r>
            <a:endParaRPr sz="700">
              <a:solidFill>
                <a:srgbClr val="073763"/>
              </a:solidFill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6">
            <a:alphaModFix/>
          </a:blip>
          <a:srcRect l="28587" t="26695" r="28591" b="26690"/>
          <a:stretch/>
        </p:blipFill>
        <p:spPr>
          <a:xfrm>
            <a:off x="723757" y="2273363"/>
            <a:ext cx="367663" cy="4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7">
            <a:alphaModFix/>
          </a:blip>
          <a:srcRect l="26586" t="26294" r="26581" b="26294"/>
          <a:stretch/>
        </p:blipFill>
        <p:spPr>
          <a:xfrm>
            <a:off x="709000" y="2730391"/>
            <a:ext cx="397175" cy="40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3475" y="1157275"/>
            <a:ext cx="3945550" cy="39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4260300" y="3424575"/>
            <a:ext cx="5200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课程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Programmes Offered 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中文专业文凭 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Diploma in Chinese Studies </a:t>
            </a:r>
            <a:r>
              <a:rPr lang="en" sz="400">
                <a:solidFill>
                  <a:srgbClr val="073763"/>
                </a:solidFill>
              </a:rPr>
              <a:t>(R2/220/4/0019) (12/22) (A8546)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中文研究（荣誉）文学士学位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Bachelor of Arts (Honours) in Chinese Studies </a:t>
            </a:r>
            <a:r>
              <a:rPr lang="en" sz="400">
                <a:solidFill>
                  <a:srgbClr val="073763"/>
                </a:solidFill>
              </a:rPr>
              <a:t>(N/224/6/0104) (01/23) (MQA/FA8288)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中文研究硕士学位 </a:t>
            </a:r>
            <a:endParaRPr sz="4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Master of Arts in Chinese Studies </a:t>
            </a:r>
            <a:r>
              <a:rPr lang="en" sz="400">
                <a:solidFill>
                  <a:srgbClr val="073763"/>
                </a:solidFill>
              </a:rPr>
              <a:t>(N/220/7/0038) (08/25) (MQA/PA13890)</a:t>
            </a:r>
            <a:endParaRPr sz="400">
              <a:solidFill>
                <a:srgbClr val="073763"/>
              </a:solidFill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00" y="1573775"/>
            <a:ext cx="2437601" cy="29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433800" y="410825"/>
            <a:ext cx="3750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073763"/>
                </a:solidFill>
              </a:rPr>
              <a:t>中华研究院（中文系）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Chinese Studies</a:t>
            </a:r>
            <a:endParaRPr sz="2800" b="1">
              <a:solidFill>
                <a:srgbClr val="073763"/>
              </a:solidFill>
            </a:endParaRPr>
          </a:p>
        </p:txBody>
      </p:sp>
      <p:cxnSp>
        <p:nvCxnSpPr>
          <p:cNvPr id="143" name="Google Shape;143;p20"/>
          <p:cNvCxnSpPr/>
          <p:nvPr/>
        </p:nvCxnSpPr>
        <p:spPr>
          <a:xfrm>
            <a:off x="4138175" y="3301675"/>
            <a:ext cx="48276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4" name="Google Shape;144;p20"/>
          <p:cNvGrpSpPr/>
          <p:nvPr/>
        </p:nvGrpSpPr>
        <p:grpSpPr>
          <a:xfrm>
            <a:off x="4138184" y="1514837"/>
            <a:ext cx="6287866" cy="1740138"/>
            <a:chOff x="4095959" y="1569300"/>
            <a:chExt cx="6287866" cy="1740138"/>
          </a:xfrm>
        </p:grpSpPr>
        <p:sp>
          <p:nvSpPr>
            <p:cNvPr id="145" name="Google Shape;145;p20"/>
            <p:cNvSpPr txBox="1"/>
            <p:nvPr/>
          </p:nvSpPr>
          <p:spPr>
            <a:xfrm>
              <a:off x="4482225" y="2909238"/>
              <a:ext cx="375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北马唯一中文系学位课程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The only institution that offers Chinese Studies in the Northern region</a:t>
              </a:r>
              <a:endParaRPr sz="700">
                <a:solidFill>
                  <a:srgbClr val="073763"/>
                </a:solidFill>
              </a:endParaRPr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4482225" y="1573750"/>
              <a:ext cx="131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与时俱进的人才需求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700">
                  <a:solidFill>
                    <a:srgbClr val="073763"/>
                  </a:solidFill>
                </a:rPr>
                <a:t>Global demand </a:t>
              </a:r>
              <a:endParaRPr/>
            </a:p>
          </p:txBody>
        </p:sp>
        <p:pic>
          <p:nvPicPr>
            <p:cNvPr id="147" name="Google Shape;147;p20"/>
            <p:cNvPicPr preferRelativeResize="0"/>
            <p:nvPr/>
          </p:nvPicPr>
          <p:blipFill rotWithShape="1">
            <a:blip r:embed="rId5">
              <a:alphaModFix/>
            </a:blip>
            <a:srcRect l="29128" t="27922" r="29128" b="27917"/>
            <a:stretch/>
          </p:blipFill>
          <p:spPr>
            <a:xfrm>
              <a:off x="4168455" y="1569300"/>
              <a:ext cx="329415" cy="34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0"/>
            <p:cNvPicPr preferRelativeResize="0"/>
            <p:nvPr/>
          </p:nvPicPr>
          <p:blipFill rotWithShape="1">
            <a:blip r:embed="rId6">
              <a:alphaModFix/>
            </a:blip>
            <a:srcRect l="23831" t="27922" r="23826" b="27917"/>
            <a:stretch/>
          </p:blipFill>
          <p:spPr>
            <a:xfrm>
              <a:off x="4095959" y="1966825"/>
              <a:ext cx="474406" cy="400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0"/>
            <p:cNvSpPr txBox="1"/>
            <p:nvPr/>
          </p:nvSpPr>
          <p:spPr>
            <a:xfrm>
              <a:off x="4482225" y="2031000"/>
              <a:ext cx="590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满赋热情的职业途径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700">
                  <a:solidFill>
                    <a:srgbClr val="073763"/>
                  </a:solidFill>
                </a:rPr>
                <a:t>Pathway to passion-driven career</a:t>
              </a:r>
              <a:endParaRPr/>
            </a:p>
          </p:txBody>
        </p:sp>
        <p:pic>
          <p:nvPicPr>
            <p:cNvPr id="150" name="Google Shape;150;p20"/>
            <p:cNvPicPr preferRelativeResize="0"/>
            <p:nvPr/>
          </p:nvPicPr>
          <p:blipFill rotWithShape="1">
            <a:blip r:embed="rId7">
              <a:alphaModFix/>
            </a:blip>
            <a:srcRect l="26968" t="30599" r="28410" b="32309"/>
            <a:stretch/>
          </p:blipFill>
          <p:spPr>
            <a:xfrm>
              <a:off x="4123580" y="2467525"/>
              <a:ext cx="419164" cy="348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0"/>
            <p:cNvSpPr txBox="1"/>
            <p:nvPr/>
          </p:nvSpPr>
          <p:spPr>
            <a:xfrm>
              <a:off x="4482225" y="2488250"/>
              <a:ext cx="590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学术研究与文学创作兼具的课程设置</a:t>
              </a:r>
              <a:endParaRPr sz="700">
                <a:solidFill>
                  <a:srgbClr val="07376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73763"/>
                  </a:solidFill>
                </a:rPr>
                <a:t>A curriculum that combines academic research and creative writing </a:t>
              </a:r>
              <a:endParaRPr/>
            </a:p>
          </p:txBody>
        </p:sp>
        <p:pic>
          <p:nvPicPr>
            <p:cNvPr id="152" name="Google Shape;152;p20"/>
            <p:cNvPicPr preferRelativeResize="0"/>
            <p:nvPr/>
          </p:nvPicPr>
          <p:blipFill rotWithShape="1">
            <a:blip r:embed="rId8">
              <a:alphaModFix/>
            </a:blip>
            <a:srcRect l="31627" t="28661" r="31889" b="28687"/>
            <a:stretch/>
          </p:blipFill>
          <p:spPr>
            <a:xfrm>
              <a:off x="4184112" y="2916475"/>
              <a:ext cx="298102" cy="348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450" y="0"/>
            <a:ext cx="2575549" cy="93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1"/>
          <p:cNvCxnSpPr>
            <a:endCxn id="159" idx="1"/>
          </p:cNvCxnSpPr>
          <p:nvPr/>
        </p:nvCxnSpPr>
        <p:spPr>
          <a:xfrm>
            <a:off x="562375" y="3510832"/>
            <a:ext cx="5067900" cy="96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1"/>
          <p:cNvSpPr txBox="1"/>
          <p:nvPr/>
        </p:nvSpPr>
        <p:spPr>
          <a:xfrm>
            <a:off x="999525" y="2999138"/>
            <a:ext cx="4737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量身定制可适应工作场所任务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A course tailored to the development of workplace communication skills</a:t>
            </a:r>
            <a:br>
              <a:rPr lang="en" sz="700">
                <a:solidFill>
                  <a:srgbClr val="073763"/>
                </a:solidFill>
              </a:rPr>
            </a:br>
            <a:endParaRPr sz="700">
              <a:solidFill>
                <a:srgbClr val="073763"/>
              </a:solidFill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691725" y="3544000"/>
            <a:ext cx="5200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课程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3763"/>
                </a:solidFill>
              </a:rPr>
              <a:t>Programmes Offered</a:t>
            </a:r>
            <a:endParaRPr sz="10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初级水平 Intensive English Course Beginner Level 100</a:t>
            </a:r>
            <a:r>
              <a:rPr lang="en" sz="1200">
                <a:solidFill>
                  <a:srgbClr val="073763"/>
                </a:solidFill>
              </a:rPr>
              <a:t> </a:t>
            </a:r>
            <a:r>
              <a:rPr lang="en" sz="400">
                <a:solidFill>
                  <a:srgbClr val="073763"/>
                </a:solidFill>
              </a:rPr>
              <a:t>(R/KJP/00370)(12/21)</a:t>
            </a:r>
            <a:endParaRPr sz="6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中级水平 Intensive English Course Intermediate Level 200</a:t>
            </a:r>
            <a:r>
              <a:rPr lang="en" sz="1200">
                <a:solidFill>
                  <a:srgbClr val="073763"/>
                </a:solidFill>
              </a:rPr>
              <a:t> </a:t>
            </a:r>
            <a:r>
              <a:rPr lang="en" sz="400">
                <a:solidFill>
                  <a:srgbClr val="073763"/>
                </a:solidFill>
              </a:rPr>
              <a:t>(R/KJP/00371)(12/21)</a:t>
            </a:r>
            <a:endParaRPr sz="6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</a:rPr>
              <a:t>高级水平 Intensive English Course Advanced Level 300</a:t>
            </a:r>
            <a:r>
              <a:rPr lang="en" sz="1200">
                <a:solidFill>
                  <a:srgbClr val="073763"/>
                </a:solidFill>
              </a:rPr>
              <a:t> </a:t>
            </a:r>
            <a:r>
              <a:rPr lang="en" sz="400">
                <a:solidFill>
                  <a:srgbClr val="073763"/>
                </a:solidFill>
              </a:rPr>
              <a:t>(R/KJP/00372)(12/21)</a:t>
            </a:r>
            <a:endParaRPr sz="600">
              <a:solidFill>
                <a:srgbClr val="073763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861650" y="1595088"/>
            <a:ext cx="542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073763"/>
                </a:solidFill>
              </a:rPr>
              <a:t>为什么需要进修职场英语强化课程？</a:t>
            </a:r>
            <a:br>
              <a:rPr lang="en" sz="1200" b="1" i="1">
                <a:solidFill>
                  <a:srgbClr val="073763"/>
                </a:solidFill>
              </a:rPr>
            </a:br>
            <a:r>
              <a:rPr lang="en" sz="1200" b="1" i="1">
                <a:solidFill>
                  <a:srgbClr val="073763"/>
                </a:solidFill>
              </a:rPr>
              <a:t>TAKE THE INTENSIVE ENGLISH COURSE AT HCUC</a:t>
            </a:r>
            <a:endParaRPr sz="1200" b="1" i="1">
              <a:solidFill>
                <a:srgbClr val="073763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452300" y="443475"/>
            <a:ext cx="499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语言中心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73763"/>
                </a:solidFill>
              </a:rPr>
              <a:t>Centre for Languages</a:t>
            </a:r>
            <a:endParaRPr sz="2800" b="1">
              <a:solidFill>
                <a:srgbClr val="073763"/>
              </a:solidFill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999525" y="2149200"/>
            <a:ext cx="26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有趣英语教学 </a:t>
            </a:r>
            <a:br>
              <a:rPr lang="en" sz="700">
                <a:solidFill>
                  <a:srgbClr val="073763"/>
                </a:solidFill>
              </a:rPr>
            </a:br>
            <a:r>
              <a:rPr lang="en" sz="700">
                <a:solidFill>
                  <a:srgbClr val="073763"/>
                </a:solidFill>
              </a:rPr>
              <a:t>Learning English can be both fun and rewarding </a:t>
            </a: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l="30769" t="26785" r="30769" b="26785"/>
          <a:stretch/>
        </p:blipFill>
        <p:spPr>
          <a:xfrm>
            <a:off x="668013" y="2149200"/>
            <a:ext cx="331523" cy="4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5">
            <a:alphaModFix/>
          </a:blip>
          <a:srcRect l="25851" t="23928" r="25855" b="23928"/>
          <a:stretch/>
        </p:blipFill>
        <p:spPr>
          <a:xfrm>
            <a:off x="668025" y="2595331"/>
            <a:ext cx="331501" cy="3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999525" y="2574175"/>
            <a:ext cx="342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73763"/>
                </a:solidFill>
              </a:rPr>
              <a:t>系统化的学习方式</a:t>
            </a:r>
            <a:br>
              <a:rPr lang="en" sz="700">
                <a:solidFill>
                  <a:srgbClr val="073763"/>
                </a:solidFill>
              </a:rPr>
            </a:br>
            <a:r>
              <a:rPr lang="en" sz="700">
                <a:solidFill>
                  <a:srgbClr val="073763"/>
                </a:solidFill>
              </a:rPr>
              <a:t>Prepares you for language proficiency tests like the IELTS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6">
            <a:alphaModFix/>
          </a:blip>
          <a:srcRect l="25207" t="31419" r="25211" b="32533"/>
          <a:stretch/>
        </p:blipFill>
        <p:spPr>
          <a:xfrm>
            <a:off x="629675" y="2999150"/>
            <a:ext cx="408200" cy="2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0275" y="1897369"/>
            <a:ext cx="3246126" cy="324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On-screen Show (16:9)</PresentationFormat>
  <Paragraphs>201</Paragraphs>
  <Slides>16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Beh Hock Siang</cp:lastModifiedBy>
  <cp:revision>1</cp:revision>
  <dcterms:modified xsi:type="dcterms:W3CDTF">2021-12-22T07:47:03Z</dcterms:modified>
</cp:coreProperties>
</file>